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17"/>
  </p:notesMasterIdLst>
  <p:handoutMasterIdLst>
    <p:handoutMasterId r:id="rId18"/>
  </p:handoutMasterIdLst>
  <p:sldIdLst>
    <p:sldId id="470" r:id="rId2"/>
    <p:sldId id="471" r:id="rId3"/>
    <p:sldId id="472" r:id="rId4"/>
    <p:sldId id="484" r:id="rId5"/>
    <p:sldId id="485" r:id="rId6"/>
    <p:sldId id="474" r:id="rId7"/>
    <p:sldId id="487" r:id="rId8"/>
    <p:sldId id="481" r:id="rId9"/>
    <p:sldId id="489" r:id="rId10"/>
    <p:sldId id="490" r:id="rId11"/>
    <p:sldId id="491" r:id="rId12"/>
    <p:sldId id="492" r:id="rId13"/>
    <p:sldId id="432" r:id="rId14"/>
    <p:sldId id="495" r:id="rId15"/>
    <p:sldId id="496" r:id="rId16"/>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595" autoAdjust="0"/>
  </p:normalViewPr>
  <p:slideViewPr>
    <p:cSldViewPr>
      <p:cViewPr varScale="1">
        <p:scale>
          <a:sx n="104" d="100"/>
          <a:sy n="104" d="100"/>
        </p:scale>
        <p:origin x="678"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ru-RU"/>
          </a:p>
        </p:txBody>
      </p:sp>
      <p:sp>
        <p:nvSpPr>
          <p:cNvPr id="471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ru-RU"/>
          </a:p>
        </p:txBody>
      </p:sp>
      <p:sp>
        <p:nvSpPr>
          <p:cNvPr id="471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ru-RU"/>
          </a:p>
        </p:txBody>
      </p:sp>
      <p:sp>
        <p:nvSpPr>
          <p:cNvPr id="471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D95D3CDB-EB43-4E81-801F-202C4F9D696F}" type="slidenum">
              <a:rPr lang="ru-RU"/>
              <a:pPr>
                <a:defRPr/>
              </a:pPr>
              <a:t>‹#›</a:t>
            </a:fld>
            <a:endParaRPr lang="ru-RU"/>
          </a:p>
        </p:txBody>
      </p:sp>
    </p:spTree>
    <p:extLst>
      <p:ext uri="{BB962C8B-B14F-4D97-AF65-F5344CB8AC3E}">
        <p14:creationId xmlns:p14="http://schemas.microsoft.com/office/powerpoint/2010/main" val="3086470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ru-RU"/>
          </a:p>
        </p:txBody>
      </p:sp>
      <p:sp>
        <p:nvSpPr>
          <p:cNvPr id="1064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ru-RU"/>
          </a:p>
        </p:txBody>
      </p:sp>
      <p:sp>
        <p:nvSpPr>
          <p:cNvPr id="348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65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ru-RU"/>
          </a:p>
        </p:txBody>
      </p:sp>
      <p:sp>
        <p:nvSpPr>
          <p:cNvPr id="1065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B1B319EA-B6E5-4036-A873-B9725FDB92A2}" type="slidenum">
              <a:rPr lang="ru-RU"/>
              <a:pPr>
                <a:defRPr/>
              </a:pPr>
              <a:t>‹#›</a:t>
            </a:fld>
            <a:endParaRPr lang="ru-RU"/>
          </a:p>
        </p:txBody>
      </p:sp>
    </p:spTree>
    <p:extLst>
      <p:ext uri="{BB962C8B-B14F-4D97-AF65-F5344CB8AC3E}">
        <p14:creationId xmlns:p14="http://schemas.microsoft.com/office/powerpoint/2010/main" val="10556111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B1B319EA-B6E5-4036-A873-B9725FDB92A2}" type="slidenum">
              <a:rPr lang="ru-RU" smtClean="0"/>
              <a:pPr>
                <a:defRPr/>
              </a:pPr>
              <a:t>6</a:t>
            </a:fld>
            <a:endParaRPr lang="ru-RU"/>
          </a:p>
        </p:txBody>
      </p:sp>
    </p:spTree>
    <p:extLst>
      <p:ext uri="{BB962C8B-B14F-4D97-AF65-F5344CB8AC3E}">
        <p14:creationId xmlns:p14="http://schemas.microsoft.com/office/powerpoint/2010/main" val="198678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B1B319EA-B6E5-4036-A873-B9725FDB92A2}" type="slidenum">
              <a:rPr lang="ru-RU" smtClean="0"/>
              <a:pPr>
                <a:defRPr/>
              </a:pPr>
              <a:t>7</a:t>
            </a:fld>
            <a:endParaRPr lang="ru-RU"/>
          </a:p>
        </p:txBody>
      </p:sp>
    </p:spTree>
    <p:extLst>
      <p:ext uri="{BB962C8B-B14F-4D97-AF65-F5344CB8AC3E}">
        <p14:creationId xmlns:p14="http://schemas.microsoft.com/office/powerpoint/2010/main" val="378031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B1B319EA-B6E5-4036-A873-B9725FDB92A2}" type="slidenum">
              <a:rPr lang="ru-RU" smtClean="0"/>
              <a:pPr>
                <a:defRPr/>
              </a:pPr>
              <a:t>9</a:t>
            </a:fld>
            <a:endParaRPr lang="ru-RU"/>
          </a:p>
        </p:txBody>
      </p:sp>
    </p:spTree>
    <p:extLst>
      <p:ext uri="{BB962C8B-B14F-4D97-AF65-F5344CB8AC3E}">
        <p14:creationId xmlns:p14="http://schemas.microsoft.com/office/powerpoint/2010/main" val="185305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B1B319EA-B6E5-4036-A873-B9725FDB92A2}" type="slidenum">
              <a:rPr lang="ru-RU" smtClean="0"/>
              <a:pPr>
                <a:defRPr/>
              </a:pPr>
              <a:t>12</a:t>
            </a:fld>
            <a:endParaRPr lang="ru-RU"/>
          </a:p>
        </p:txBody>
      </p:sp>
    </p:spTree>
    <p:extLst>
      <p:ext uri="{BB962C8B-B14F-4D97-AF65-F5344CB8AC3E}">
        <p14:creationId xmlns:p14="http://schemas.microsoft.com/office/powerpoint/2010/main" val="3754582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4" name="AutoShape 7"/>
          <p:cNvSpPr>
            <a:spLocks noChangeArrowheads="1"/>
          </p:cNvSpPr>
          <p:nvPr/>
        </p:nvSpPr>
        <p:spPr bwMode="auto">
          <a:xfrm>
            <a:off x="914400" y="2393950"/>
            <a:ext cx="103632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ru-RU" sz="2400">
              <a:latin typeface="Times New Roman" pitchFamily="18" charset="0"/>
            </a:endParaRPr>
          </a:p>
        </p:txBody>
      </p:sp>
      <p:sp>
        <p:nvSpPr>
          <p:cNvPr id="350210" name="Rectangle 2"/>
          <p:cNvSpPr>
            <a:spLocks noGrp="1" noChangeArrowheads="1"/>
          </p:cNvSpPr>
          <p:nvPr>
            <p:ph type="ctrTitle"/>
          </p:nvPr>
        </p:nvSpPr>
        <p:spPr>
          <a:xfrm>
            <a:off x="914400" y="990600"/>
            <a:ext cx="10363200" cy="1371600"/>
          </a:xfrm>
        </p:spPr>
        <p:txBody>
          <a:bodyPr/>
          <a:lstStyle>
            <a:lvl1pPr>
              <a:defRPr sz="4000"/>
            </a:lvl1pPr>
          </a:lstStyle>
          <a:p>
            <a:r>
              <a:rPr lang="ru-RU"/>
              <a:t>Образец заголовка</a:t>
            </a:r>
          </a:p>
        </p:txBody>
      </p:sp>
      <p:sp>
        <p:nvSpPr>
          <p:cNvPr id="350211" name="Rectangle 3"/>
          <p:cNvSpPr>
            <a:spLocks noGrp="1" noChangeArrowheads="1"/>
          </p:cNvSpPr>
          <p:nvPr>
            <p:ph type="subTitle" idx="1"/>
          </p:nvPr>
        </p:nvSpPr>
        <p:spPr>
          <a:xfrm>
            <a:off x="1930400" y="3429000"/>
            <a:ext cx="9347200" cy="1600200"/>
          </a:xfrm>
        </p:spPr>
        <p:txBody>
          <a:bodyPr/>
          <a:lstStyle>
            <a:lvl1pPr marL="0" indent="0">
              <a:buFont typeface="Wingdings" pitchFamily="2" charset="2"/>
              <a:buNone/>
              <a:defRPr sz="2800"/>
            </a:lvl1pPr>
          </a:lstStyle>
          <a:p>
            <a:r>
              <a:rPr lang="ru-RU"/>
              <a:t>Образец подзаголовка</a:t>
            </a:r>
          </a:p>
        </p:txBody>
      </p:sp>
      <p:sp>
        <p:nvSpPr>
          <p:cNvPr id="5" name="Rectangle 4"/>
          <p:cNvSpPr>
            <a:spLocks noGrp="1" noChangeArrowheads="1"/>
          </p:cNvSpPr>
          <p:nvPr>
            <p:ph type="dt" sz="half" idx="10"/>
          </p:nvPr>
        </p:nvSpPr>
        <p:spPr>
          <a:xfrm>
            <a:off x="914400" y="6248400"/>
            <a:ext cx="2540000" cy="457200"/>
          </a:xfrm>
        </p:spPr>
        <p:txBody>
          <a:bodyPr/>
          <a:lstStyle>
            <a:lvl1pPr>
              <a:defRPr smtClean="0"/>
            </a:lvl1pPr>
          </a:lstStyle>
          <a:p>
            <a:pPr>
              <a:defRPr/>
            </a:pPr>
            <a:endParaRPr lang="ru-RU"/>
          </a:p>
        </p:txBody>
      </p:sp>
      <p:sp>
        <p:nvSpPr>
          <p:cNvPr id="6" name="Rectangle 5"/>
          <p:cNvSpPr>
            <a:spLocks noGrp="1" noChangeArrowheads="1"/>
          </p:cNvSpPr>
          <p:nvPr>
            <p:ph type="ftr" sz="quarter" idx="11"/>
          </p:nvPr>
        </p:nvSpPr>
        <p:spPr>
          <a:xfrm>
            <a:off x="4165600" y="6248400"/>
            <a:ext cx="3860800" cy="457200"/>
          </a:xfrm>
        </p:spPr>
        <p:txBody>
          <a:bodyPr/>
          <a:lstStyle>
            <a:lvl1pPr>
              <a:defRPr smtClean="0"/>
            </a:lvl1pPr>
          </a:lstStyle>
          <a:p>
            <a:pPr>
              <a:defRPr/>
            </a:pPr>
            <a:endParaRPr lang="ru-RU"/>
          </a:p>
        </p:txBody>
      </p:sp>
      <p:sp>
        <p:nvSpPr>
          <p:cNvPr id="7" name="Rectangle 6"/>
          <p:cNvSpPr>
            <a:spLocks noGrp="1" noChangeArrowheads="1"/>
          </p:cNvSpPr>
          <p:nvPr>
            <p:ph type="sldNum" sz="quarter" idx="12"/>
          </p:nvPr>
        </p:nvSpPr>
        <p:spPr>
          <a:xfrm>
            <a:off x="8737600" y="6248400"/>
            <a:ext cx="2540000" cy="457200"/>
          </a:xfrm>
        </p:spPr>
        <p:txBody>
          <a:bodyPr/>
          <a:lstStyle>
            <a:lvl1pPr>
              <a:defRPr smtClean="0"/>
            </a:lvl1pPr>
          </a:lstStyle>
          <a:p>
            <a:pPr>
              <a:defRPr/>
            </a:pPr>
            <a:fld id="{8D1203C0-81F7-4419-A73D-5328BFCD5BF9}" type="slidenum">
              <a:rPr lang="ru-RU"/>
              <a:pPr>
                <a:defRPr/>
              </a:pPr>
              <a:t>‹#›</a:t>
            </a:fld>
            <a:endParaRPr lang="ru-RU"/>
          </a:p>
        </p:txBody>
      </p:sp>
    </p:spTree>
    <p:extLst>
      <p:ext uri="{BB962C8B-B14F-4D97-AF65-F5344CB8AC3E}">
        <p14:creationId xmlns:p14="http://schemas.microsoft.com/office/powerpoint/2010/main" val="4282276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5F7E57EA-BA31-4272-A4F1-63A12E838DF3}" type="slidenum">
              <a:rPr lang="ru-RU"/>
              <a:pPr>
                <a:defRPr/>
              </a:pPr>
              <a:t>‹#›</a:t>
            </a:fld>
            <a:endParaRPr lang="ru-RU"/>
          </a:p>
        </p:txBody>
      </p:sp>
    </p:spTree>
    <p:extLst>
      <p:ext uri="{BB962C8B-B14F-4D97-AF65-F5344CB8AC3E}">
        <p14:creationId xmlns:p14="http://schemas.microsoft.com/office/powerpoint/2010/main" val="2083980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65118" y="304800"/>
            <a:ext cx="2669116" cy="5715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755651" y="304800"/>
            <a:ext cx="7806267" cy="5715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95904CFF-6B66-4DA8-AD36-31263633442A}" type="slidenum">
              <a:rPr lang="ru-RU"/>
              <a:pPr>
                <a:defRPr/>
              </a:pPr>
              <a:t>‹#›</a:t>
            </a:fld>
            <a:endParaRPr lang="ru-RU"/>
          </a:p>
        </p:txBody>
      </p:sp>
    </p:spTree>
    <p:extLst>
      <p:ext uri="{BB962C8B-B14F-4D97-AF65-F5344CB8AC3E}">
        <p14:creationId xmlns:p14="http://schemas.microsoft.com/office/powerpoint/2010/main" val="2308859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6233" y="304801"/>
            <a:ext cx="10668000" cy="1216025"/>
          </a:xfrm>
        </p:spPr>
        <p:txBody>
          <a:bodyPr/>
          <a:lstStyle/>
          <a:p>
            <a:r>
              <a:rPr lang="ru-RU"/>
              <a:t>Образец заголовка</a:t>
            </a:r>
          </a:p>
        </p:txBody>
      </p:sp>
      <p:sp>
        <p:nvSpPr>
          <p:cNvPr id="3" name="Диаграмма 2"/>
          <p:cNvSpPr>
            <a:spLocks noGrp="1"/>
          </p:cNvSpPr>
          <p:nvPr>
            <p:ph type="chart" idx="1"/>
          </p:nvPr>
        </p:nvSpPr>
        <p:spPr>
          <a:xfrm>
            <a:off x="755651" y="1752600"/>
            <a:ext cx="10668000" cy="4267200"/>
          </a:xfrm>
        </p:spPr>
        <p:txBody>
          <a:bodyPr/>
          <a:lstStyle/>
          <a:p>
            <a:pPr lvl="0"/>
            <a:endParaRPr lang="ru-RU" noProof="0"/>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CE275E8F-8A8B-4A9C-8F96-FE018908B89F}" type="slidenum">
              <a:rPr lang="ru-RU"/>
              <a:pPr>
                <a:defRPr/>
              </a:pPr>
              <a:t>‹#›</a:t>
            </a:fld>
            <a:endParaRPr lang="ru-RU"/>
          </a:p>
        </p:txBody>
      </p:sp>
    </p:spTree>
    <p:extLst>
      <p:ext uri="{BB962C8B-B14F-4D97-AF65-F5344CB8AC3E}">
        <p14:creationId xmlns:p14="http://schemas.microsoft.com/office/powerpoint/2010/main" val="745059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766233" y="304801"/>
            <a:ext cx="10668000" cy="1216025"/>
          </a:xfrm>
        </p:spPr>
        <p:txBody>
          <a:bodyPr/>
          <a:lstStyle/>
          <a:p>
            <a:r>
              <a:rPr lang="ru-RU"/>
              <a:t>Образец заголовка</a:t>
            </a:r>
          </a:p>
        </p:txBody>
      </p:sp>
      <p:sp>
        <p:nvSpPr>
          <p:cNvPr id="3" name="Объект 2"/>
          <p:cNvSpPr>
            <a:spLocks noGrp="1"/>
          </p:cNvSpPr>
          <p:nvPr>
            <p:ph sz="quarter" idx="1"/>
          </p:nvPr>
        </p:nvSpPr>
        <p:spPr>
          <a:xfrm>
            <a:off x="755651" y="1752600"/>
            <a:ext cx="5232400" cy="2057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6191251" y="1752600"/>
            <a:ext cx="5232400" cy="2057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755651" y="3962400"/>
            <a:ext cx="5232400" cy="2057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6191251" y="3962400"/>
            <a:ext cx="5232400" cy="2057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812800" y="6245225"/>
            <a:ext cx="2641600" cy="476250"/>
          </a:xfrm>
        </p:spPr>
        <p:txBody>
          <a:bodyPr/>
          <a:lstStyle>
            <a:lvl1pPr>
              <a:defRPr/>
            </a:lvl1pPr>
          </a:lstStyle>
          <a:p>
            <a:pPr>
              <a:defRPr/>
            </a:pPr>
            <a:endParaRPr lang="ru-RU"/>
          </a:p>
        </p:txBody>
      </p:sp>
      <p:sp>
        <p:nvSpPr>
          <p:cNvPr id="8" name="Нижний колонтитул 7"/>
          <p:cNvSpPr>
            <a:spLocks noGrp="1"/>
          </p:cNvSpPr>
          <p:nvPr>
            <p:ph type="ftr" sz="quarter" idx="11"/>
          </p:nvPr>
        </p:nvSpPr>
        <p:spPr>
          <a:xfrm>
            <a:off x="4165600" y="6245225"/>
            <a:ext cx="3860800" cy="476250"/>
          </a:xfrm>
        </p:spPr>
        <p:txBody>
          <a:bodyPr/>
          <a:lstStyle>
            <a:lvl1pPr>
              <a:defRPr/>
            </a:lvl1pPr>
          </a:lstStyle>
          <a:p>
            <a:pPr>
              <a:defRPr/>
            </a:pPr>
            <a:endParaRPr lang="ru-RU"/>
          </a:p>
        </p:txBody>
      </p:sp>
      <p:sp>
        <p:nvSpPr>
          <p:cNvPr id="9" name="Номер слайда 8"/>
          <p:cNvSpPr>
            <a:spLocks noGrp="1"/>
          </p:cNvSpPr>
          <p:nvPr>
            <p:ph type="sldNum" sz="quarter" idx="12"/>
          </p:nvPr>
        </p:nvSpPr>
        <p:spPr>
          <a:xfrm>
            <a:off x="8737600" y="6245225"/>
            <a:ext cx="2641600" cy="476250"/>
          </a:xfrm>
        </p:spPr>
        <p:txBody>
          <a:bodyPr/>
          <a:lstStyle>
            <a:lvl1pPr>
              <a:defRPr/>
            </a:lvl1pPr>
          </a:lstStyle>
          <a:p>
            <a:pPr>
              <a:defRPr/>
            </a:pPr>
            <a:fld id="{AA3F0D95-70A0-4C61-B995-3B3E36C6CC0E}" type="slidenum">
              <a:rPr lang="ru-RU"/>
              <a:pPr>
                <a:defRPr/>
              </a:pPr>
              <a:t>‹#›</a:t>
            </a:fld>
            <a:endParaRPr lang="ru-RU"/>
          </a:p>
        </p:txBody>
      </p:sp>
    </p:spTree>
    <p:extLst>
      <p:ext uri="{BB962C8B-B14F-4D97-AF65-F5344CB8AC3E}">
        <p14:creationId xmlns:p14="http://schemas.microsoft.com/office/powerpoint/2010/main" val="25709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6233" y="304801"/>
            <a:ext cx="10668000" cy="1216025"/>
          </a:xfrm>
        </p:spPr>
        <p:txBody>
          <a:bodyPr/>
          <a:lstStyle/>
          <a:p>
            <a:r>
              <a:rPr lang="ru-RU"/>
              <a:t>Образец заголовка</a:t>
            </a:r>
          </a:p>
        </p:txBody>
      </p:sp>
      <p:sp>
        <p:nvSpPr>
          <p:cNvPr id="3" name="Объект 2"/>
          <p:cNvSpPr>
            <a:spLocks noGrp="1"/>
          </p:cNvSpPr>
          <p:nvPr>
            <p:ph sz="half" idx="1"/>
          </p:nvPr>
        </p:nvSpPr>
        <p:spPr>
          <a:xfrm>
            <a:off x="755651" y="1752600"/>
            <a:ext cx="5232400" cy="4267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191251" y="1752600"/>
            <a:ext cx="5232400" cy="4267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812800" y="6245225"/>
            <a:ext cx="2641600" cy="47625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4165600" y="6245225"/>
            <a:ext cx="3860800" cy="47625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737600" y="6245225"/>
            <a:ext cx="2641600" cy="476250"/>
          </a:xfrm>
        </p:spPr>
        <p:txBody>
          <a:bodyPr/>
          <a:lstStyle>
            <a:lvl1pPr>
              <a:defRPr/>
            </a:lvl1pPr>
          </a:lstStyle>
          <a:p>
            <a:pPr>
              <a:defRPr/>
            </a:pPr>
            <a:fld id="{D482E74B-4C0B-441A-88B3-6A2440144644}" type="slidenum">
              <a:rPr lang="ru-RU"/>
              <a:pPr>
                <a:defRPr/>
              </a:pPr>
              <a:t>‹#›</a:t>
            </a:fld>
            <a:endParaRPr lang="ru-RU"/>
          </a:p>
        </p:txBody>
      </p:sp>
    </p:spTree>
    <p:extLst>
      <p:ext uri="{BB962C8B-B14F-4D97-AF65-F5344CB8AC3E}">
        <p14:creationId xmlns:p14="http://schemas.microsoft.com/office/powerpoint/2010/main" val="426083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D003E166-40B2-4610-9B7D-634F51CD6614}" type="slidenum">
              <a:rPr lang="ru-RU"/>
              <a:pPr>
                <a:defRPr/>
              </a:pPr>
              <a:t>‹#›</a:t>
            </a:fld>
            <a:endParaRPr lang="ru-RU"/>
          </a:p>
        </p:txBody>
      </p:sp>
    </p:spTree>
    <p:extLst>
      <p:ext uri="{BB962C8B-B14F-4D97-AF65-F5344CB8AC3E}">
        <p14:creationId xmlns:p14="http://schemas.microsoft.com/office/powerpoint/2010/main" val="3983435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9D52CE94-AD7A-4083-B220-29CDE5CE6B44}" type="slidenum">
              <a:rPr lang="ru-RU"/>
              <a:pPr>
                <a:defRPr/>
              </a:pPr>
              <a:t>‹#›</a:t>
            </a:fld>
            <a:endParaRPr lang="ru-RU"/>
          </a:p>
        </p:txBody>
      </p:sp>
    </p:spTree>
    <p:extLst>
      <p:ext uri="{BB962C8B-B14F-4D97-AF65-F5344CB8AC3E}">
        <p14:creationId xmlns:p14="http://schemas.microsoft.com/office/powerpoint/2010/main" val="2026713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755651" y="17526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1251" y="17526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13855675-C634-40F0-B178-6666903FE934}" type="slidenum">
              <a:rPr lang="ru-RU"/>
              <a:pPr>
                <a:defRPr/>
              </a:pPr>
              <a:t>‹#›</a:t>
            </a:fld>
            <a:endParaRPr lang="ru-RU"/>
          </a:p>
        </p:txBody>
      </p:sp>
    </p:spTree>
    <p:extLst>
      <p:ext uri="{BB962C8B-B14F-4D97-AF65-F5344CB8AC3E}">
        <p14:creationId xmlns:p14="http://schemas.microsoft.com/office/powerpoint/2010/main" val="2031805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
          <p:cNvSpPr>
            <a:spLocks noGrp="1" noChangeArrowheads="1"/>
          </p:cNvSpPr>
          <p:nvPr>
            <p:ph type="dt" sz="half" idx="10"/>
          </p:nvPr>
        </p:nvSpPr>
        <p:spPr>
          <a:ln/>
        </p:spPr>
        <p:txBody>
          <a:bodyPr/>
          <a:lstStyle>
            <a:lvl1pPr>
              <a:defRPr/>
            </a:lvl1pPr>
          </a:lstStyle>
          <a:p>
            <a:pPr>
              <a:defRPr/>
            </a:pPr>
            <a:endParaRPr lang="ru-RU"/>
          </a:p>
        </p:txBody>
      </p:sp>
      <p:sp>
        <p:nvSpPr>
          <p:cNvPr id="8" name="Rectangle 7"/>
          <p:cNvSpPr>
            <a:spLocks noGrp="1" noChangeArrowheads="1"/>
          </p:cNvSpPr>
          <p:nvPr>
            <p:ph type="ftr" sz="quarter" idx="11"/>
          </p:nvPr>
        </p:nvSpPr>
        <p:spPr>
          <a:ln/>
        </p:spPr>
        <p:txBody>
          <a:bodyPr/>
          <a:lstStyle>
            <a:lvl1pPr>
              <a:defRPr/>
            </a:lvl1pPr>
          </a:lstStyle>
          <a:p>
            <a:pPr>
              <a:defRPr/>
            </a:pPr>
            <a:endParaRPr lang="ru-RU"/>
          </a:p>
        </p:txBody>
      </p:sp>
      <p:sp>
        <p:nvSpPr>
          <p:cNvPr id="9" name="Rectangle 8"/>
          <p:cNvSpPr>
            <a:spLocks noGrp="1" noChangeArrowheads="1"/>
          </p:cNvSpPr>
          <p:nvPr>
            <p:ph type="sldNum" sz="quarter" idx="12"/>
          </p:nvPr>
        </p:nvSpPr>
        <p:spPr>
          <a:ln/>
        </p:spPr>
        <p:txBody>
          <a:bodyPr/>
          <a:lstStyle>
            <a:lvl1pPr>
              <a:defRPr/>
            </a:lvl1pPr>
          </a:lstStyle>
          <a:p>
            <a:pPr>
              <a:defRPr/>
            </a:pPr>
            <a:fld id="{9C7A6A02-E945-43EC-A4DE-362FAF96B6E1}" type="slidenum">
              <a:rPr lang="ru-RU"/>
              <a:pPr>
                <a:defRPr/>
              </a:pPr>
              <a:t>‹#›</a:t>
            </a:fld>
            <a:endParaRPr lang="ru-RU"/>
          </a:p>
        </p:txBody>
      </p:sp>
    </p:spTree>
    <p:extLst>
      <p:ext uri="{BB962C8B-B14F-4D97-AF65-F5344CB8AC3E}">
        <p14:creationId xmlns:p14="http://schemas.microsoft.com/office/powerpoint/2010/main" val="702291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6"/>
          <p:cNvSpPr>
            <a:spLocks noGrp="1" noChangeArrowheads="1"/>
          </p:cNvSpPr>
          <p:nvPr>
            <p:ph type="dt" sz="half" idx="10"/>
          </p:nvPr>
        </p:nvSpPr>
        <p:spPr>
          <a:ln/>
        </p:spPr>
        <p:txBody>
          <a:bodyPr/>
          <a:lstStyle>
            <a:lvl1pPr>
              <a:defRPr/>
            </a:lvl1pPr>
          </a:lstStyle>
          <a:p>
            <a:pPr>
              <a:defRPr/>
            </a:pPr>
            <a:endParaRPr lang="ru-RU"/>
          </a:p>
        </p:txBody>
      </p:sp>
      <p:sp>
        <p:nvSpPr>
          <p:cNvPr id="4" name="Rectangle 7"/>
          <p:cNvSpPr>
            <a:spLocks noGrp="1" noChangeArrowheads="1"/>
          </p:cNvSpPr>
          <p:nvPr>
            <p:ph type="ftr" sz="quarter" idx="11"/>
          </p:nvPr>
        </p:nvSpPr>
        <p:spPr>
          <a:ln/>
        </p:spPr>
        <p:txBody>
          <a:bodyPr/>
          <a:lstStyle>
            <a:lvl1pPr>
              <a:defRPr/>
            </a:lvl1pPr>
          </a:lstStyle>
          <a:p>
            <a:pPr>
              <a:defRPr/>
            </a:pPr>
            <a:endParaRPr lang="ru-RU"/>
          </a:p>
        </p:txBody>
      </p:sp>
      <p:sp>
        <p:nvSpPr>
          <p:cNvPr id="5" name="Rectangle 8"/>
          <p:cNvSpPr>
            <a:spLocks noGrp="1" noChangeArrowheads="1"/>
          </p:cNvSpPr>
          <p:nvPr>
            <p:ph type="sldNum" sz="quarter" idx="12"/>
          </p:nvPr>
        </p:nvSpPr>
        <p:spPr>
          <a:ln/>
        </p:spPr>
        <p:txBody>
          <a:bodyPr/>
          <a:lstStyle>
            <a:lvl1pPr>
              <a:defRPr/>
            </a:lvl1pPr>
          </a:lstStyle>
          <a:p>
            <a:pPr>
              <a:defRPr/>
            </a:pPr>
            <a:fld id="{D118A86D-A1E4-4701-8823-2C267EBB65DD}" type="slidenum">
              <a:rPr lang="ru-RU"/>
              <a:pPr>
                <a:defRPr/>
              </a:pPr>
              <a:t>‹#›</a:t>
            </a:fld>
            <a:endParaRPr lang="ru-RU"/>
          </a:p>
        </p:txBody>
      </p:sp>
    </p:spTree>
    <p:extLst>
      <p:ext uri="{BB962C8B-B14F-4D97-AF65-F5344CB8AC3E}">
        <p14:creationId xmlns:p14="http://schemas.microsoft.com/office/powerpoint/2010/main" val="1515044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ru-RU"/>
          </a:p>
        </p:txBody>
      </p:sp>
      <p:sp>
        <p:nvSpPr>
          <p:cNvPr id="3" name="Rectangle 7"/>
          <p:cNvSpPr>
            <a:spLocks noGrp="1" noChangeArrowheads="1"/>
          </p:cNvSpPr>
          <p:nvPr>
            <p:ph type="ftr" sz="quarter" idx="11"/>
          </p:nvPr>
        </p:nvSpPr>
        <p:spPr>
          <a:ln/>
        </p:spPr>
        <p:txBody>
          <a:bodyPr/>
          <a:lstStyle>
            <a:lvl1pPr>
              <a:defRPr/>
            </a:lvl1pPr>
          </a:lstStyle>
          <a:p>
            <a:pPr>
              <a:defRPr/>
            </a:pPr>
            <a:endParaRPr lang="ru-RU"/>
          </a:p>
        </p:txBody>
      </p:sp>
      <p:sp>
        <p:nvSpPr>
          <p:cNvPr id="4" name="Rectangle 8"/>
          <p:cNvSpPr>
            <a:spLocks noGrp="1" noChangeArrowheads="1"/>
          </p:cNvSpPr>
          <p:nvPr>
            <p:ph type="sldNum" sz="quarter" idx="12"/>
          </p:nvPr>
        </p:nvSpPr>
        <p:spPr>
          <a:xfrm>
            <a:off x="9372600" y="6330056"/>
            <a:ext cx="2641600" cy="476250"/>
          </a:xfrm>
          <a:ln/>
        </p:spPr>
        <p:txBody>
          <a:bodyPr/>
          <a:lstStyle>
            <a:lvl1pPr>
              <a:defRPr/>
            </a:lvl1pPr>
          </a:lstStyle>
          <a:p>
            <a:pPr>
              <a:defRPr/>
            </a:pPr>
            <a:fld id="{CA01A123-C0D6-4567-AEB8-2C1DC85B92C9}" type="slidenum">
              <a:rPr lang="ru-RU"/>
              <a:pPr>
                <a:defRPr/>
              </a:pPr>
              <a:t>‹#›</a:t>
            </a:fld>
            <a:endParaRPr lang="ru-RU"/>
          </a:p>
        </p:txBody>
      </p:sp>
      <p:sp>
        <p:nvSpPr>
          <p:cNvPr id="5" name="Прямоугольник 4">
            <a:extLst>
              <a:ext uri="{FF2B5EF4-FFF2-40B4-BE49-F238E27FC236}">
                <a16:creationId xmlns:a16="http://schemas.microsoft.com/office/drawing/2014/main" id="{5D88457F-E3F2-4C33-B285-FD37D935EC4A}"/>
              </a:ext>
            </a:extLst>
          </p:cNvPr>
          <p:cNvSpPr/>
          <p:nvPr userDrawn="1"/>
        </p:nvSpPr>
        <p:spPr>
          <a:xfrm>
            <a:off x="0" y="6568181"/>
            <a:ext cx="11379200" cy="289819"/>
          </a:xfrm>
          <a:prstGeom prst="rect">
            <a:avLst/>
          </a:prstGeom>
          <a:solidFill>
            <a:srgbClr val="006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НАЦИОНАЛЬНЫЙ ИНСТИТУТ ОБРАЗОВАНИЯ</a:t>
            </a:r>
            <a:r>
              <a:rPr lang="ru-RU" dirty="0"/>
              <a:t>,   г. Минск,   Республика Беларусь</a:t>
            </a:r>
          </a:p>
        </p:txBody>
      </p:sp>
    </p:spTree>
    <p:extLst>
      <p:ext uri="{BB962C8B-B14F-4D97-AF65-F5344CB8AC3E}">
        <p14:creationId xmlns:p14="http://schemas.microsoft.com/office/powerpoint/2010/main" val="4194591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Объект с подписью">
    <p:spTree>
      <p:nvGrpSpPr>
        <p:cNvPr id="1" name=""/>
        <p:cNvGrpSpPr/>
        <p:nvPr/>
      </p:nvGrpSpPr>
      <p:grpSpPr>
        <a:xfrm>
          <a:off x="0" y="0"/>
          <a:ext cx="0" cy="0"/>
          <a:chOff x="0" y="0"/>
          <a:chExt cx="0" cy="0"/>
        </a:xfrm>
      </p:grpSpPr>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B920120C-18CD-40F8-812B-A40D8D27EB0F}" type="slidenum">
              <a:rPr lang="ru-RU"/>
              <a:pPr>
                <a:defRPr/>
              </a:pPr>
              <a:t>‹#›</a:t>
            </a:fld>
            <a:endParaRPr lang="ru-RU"/>
          </a:p>
        </p:txBody>
      </p:sp>
      <p:sp>
        <p:nvSpPr>
          <p:cNvPr id="8" name="Прямоугольник 7">
            <a:extLst>
              <a:ext uri="{FF2B5EF4-FFF2-40B4-BE49-F238E27FC236}">
                <a16:creationId xmlns:a16="http://schemas.microsoft.com/office/drawing/2014/main" id="{EA7DE9C8-EA19-4B61-8E4A-062C9D843B7D}"/>
              </a:ext>
            </a:extLst>
          </p:cNvPr>
          <p:cNvSpPr/>
          <p:nvPr userDrawn="1"/>
        </p:nvSpPr>
        <p:spPr>
          <a:xfrm>
            <a:off x="0" y="6568181"/>
            <a:ext cx="11379200" cy="289819"/>
          </a:xfrm>
          <a:prstGeom prst="rect">
            <a:avLst/>
          </a:prstGeom>
          <a:solidFill>
            <a:srgbClr val="006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НАЦИОНАЛЬНЫЙ ИНСТИТУТ ОБРАЗОВАНИЯ</a:t>
            </a:r>
            <a:r>
              <a:rPr lang="ru-RU" dirty="0"/>
              <a:t>,   г. Минск,   Республика Беларусь</a:t>
            </a:r>
          </a:p>
        </p:txBody>
      </p:sp>
    </p:spTree>
    <p:extLst>
      <p:ext uri="{BB962C8B-B14F-4D97-AF65-F5344CB8AC3E}">
        <p14:creationId xmlns:p14="http://schemas.microsoft.com/office/powerpoint/2010/main" val="2942056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09DB9C1A-6D32-4094-89B9-091ECE0179AF}" type="slidenum">
              <a:rPr lang="ru-RU"/>
              <a:pPr>
                <a:defRPr/>
              </a:pPr>
              <a:t>‹#›</a:t>
            </a:fld>
            <a:endParaRPr lang="ru-RU"/>
          </a:p>
        </p:txBody>
      </p:sp>
    </p:spTree>
    <p:extLst>
      <p:ext uri="{BB962C8B-B14F-4D97-AF65-F5344CB8AC3E}">
        <p14:creationId xmlns:p14="http://schemas.microsoft.com/office/powerpoint/2010/main" val="3281793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bwMode="auto">
          <a:xfrm>
            <a:off x="766233" y="304801"/>
            <a:ext cx="10668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a:t>Образец заголовка</a:t>
            </a:r>
          </a:p>
        </p:txBody>
      </p:sp>
      <p:sp>
        <p:nvSpPr>
          <p:cNvPr id="349187" name="Rectangle 3"/>
          <p:cNvSpPr>
            <a:spLocks noGrp="1" noChangeArrowheads="1"/>
          </p:cNvSpPr>
          <p:nvPr>
            <p:ph type="body" idx="1"/>
          </p:nvPr>
        </p:nvSpPr>
        <p:spPr bwMode="auto">
          <a:xfrm>
            <a:off x="755651" y="1752600"/>
            <a:ext cx="10668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349188" name="AutoShape 4"/>
          <p:cNvSpPr>
            <a:spLocks noChangeArrowheads="1"/>
          </p:cNvSpPr>
          <p:nvPr/>
        </p:nvSpPr>
        <p:spPr bwMode="auto">
          <a:xfrm>
            <a:off x="812800" y="1566864"/>
            <a:ext cx="10610851"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ru-RU" sz="2400">
              <a:latin typeface="Times New Roman" pitchFamily="18" charset="0"/>
            </a:endParaRPr>
          </a:p>
        </p:txBody>
      </p:sp>
      <p:sp>
        <p:nvSpPr>
          <p:cNvPr id="349189" name="Line 5"/>
          <p:cNvSpPr>
            <a:spLocks noChangeShapeType="1"/>
          </p:cNvSpPr>
          <p:nvPr/>
        </p:nvSpPr>
        <p:spPr bwMode="auto">
          <a:xfrm flipV="1">
            <a:off x="812800" y="6172200"/>
            <a:ext cx="10566400" cy="0"/>
          </a:xfrm>
          <a:prstGeom prst="line">
            <a:avLst/>
          </a:prstGeom>
          <a:noFill/>
          <a:ln w="3175">
            <a:solidFill>
              <a:schemeClr val="accent2"/>
            </a:solidFill>
            <a:round/>
            <a:headEnd/>
            <a:tailEnd/>
          </a:ln>
          <a:effectLst/>
        </p:spPr>
        <p:txBody>
          <a:bodyPr/>
          <a:lstStyle/>
          <a:p>
            <a:pPr>
              <a:defRPr/>
            </a:pPr>
            <a:endParaRPr lang="ru-RU"/>
          </a:p>
        </p:txBody>
      </p:sp>
      <p:sp>
        <p:nvSpPr>
          <p:cNvPr id="349190" name="Rectangle 6"/>
          <p:cNvSpPr>
            <a:spLocks noGrp="1" noChangeArrowheads="1"/>
          </p:cNvSpPr>
          <p:nvPr>
            <p:ph type="dt" sz="half" idx="2"/>
          </p:nvPr>
        </p:nvSpPr>
        <p:spPr bwMode="auto">
          <a:xfrm>
            <a:off x="812800" y="6245225"/>
            <a:ext cx="264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349191"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vl1pPr>
          </a:lstStyle>
          <a:p>
            <a:pPr>
              <a:defRPr/>
            </a:pPr>
            <a:endParaRPr lang="ru-RU"/>
          </a:p>
        </p:txBody>
      </p:sp>
      <p:sp>
        <p:nvSpPr>
          <p:cNvPr id="349192" name="Rectangle 8"/>
          <p:cNvSpPr>
            <a:spLocks noGrp="1" noChangeArrowheads="1"/>
          </p:cNvSpPr>
          <p:nvPr>
            <p:ph type="sldNum" sz="quarter" idx="4"/>
          </p:nvPr>
        </p:nvSpPr>
        <p:spPr bwMode="auto">
          <a:xfrm>
            <a:off x="8737600" y="6245225"/>
            <a:ext cx="264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00408491-FC07-4EA8-84D7-31BB2E77B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28"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49186"/>
                                        </p:tgtEl>
                                        <p:attrNameLst>
                                          <p:attrName>style.visibility</p:attrName>
                                        </p:attrNameLst>
                                      </p:cBhvr>
                                      <p:to>
                                        <p:strVal val="visible"/>
                                      </p:to>
                                    </p:set>
                                    <p:anim calcmode="lin" valueType="num">
                                      <p:cBhvr>
                                        <p:cTn id="7" dur="1000" fill="hold"/>
                                        <p:tgtEl>
                                          <p:spTgt spid="349186"/>
                                        </p:tgtEl>
                                        <p:attrNameLst>
                                          <p:attrName>ppt_w</p:attrName>
                                        </p:attrNameLst>
                                      </p:cBhvr>
                                      <p:tavLst>
                                        <p:tav tm="0">
                                          <p:val>
                                            <p:strVal val="#ppt_w+.3"/>
                                          </p:val>
                                        </p:tav>
                                        <p:tav tm="100000">
                                          <p:val>
                                            <p:strVal val="#ppt_w"/>
                                          </p:val>
                                        </p:tav>
                                      </p:tavLst>
                                    </p:anim>
                                    <p:anim calcmode="lin" valueType="num">
                                      <p:cBhvr>
                                        <p:cTn id="8" dur="1000" fill="hold"/>
                                        <p:tgtEl>
                                          <p:spTgt spid="349186"/>
                                        </p:tgtEl>
                                        <p:attrNameLst>
                                          <p:attrName>ppt_h</p:attrName>
                                        </p:attrNameLst>
                                      </p:cBhvr>
                                      <p:tavLst>
                                        <p:tav tm="0">
                                          <p:val>
                                            <p:strVal val="#ppt_h"/>
                                          </p:val>
                                        </p:tav>
                                        <p:tav tm="100000">
                                          <p:val>
                                            <p:strVal val="#ppt_h"/>
                                          </p:val>
                                        </p:tav>
                                      </p:tavLst>
                                    </p:anim>
                                    <p:animEffect transition="in" filter="fade">
                                      <p:cBhvr>
                                        <p:cTn id="9" dur="1000"/>
                                        <p:tgtEl>
                                          <p:spTgt spid="3491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9187">
                                            <p:txEl>
                                              <p:pRg st="0" end="0"/>
                                            </p:txEl>
                                          </p:spTgt>
                                        </p:tgtEl>
                                        <p:attrNameLst>
                                          <p:attrName>style.visibility</p:attrName>
                                        </p:attrNameLst>
                                      </p:cBhvr>
                                      <p:to>
                                        <p:strVal val="visible"/>
                                      </p:to>
                                    </p:set>
                                    <p:anim calcmode="lin" valueType="num">
                                      <p:cBhvr>
                                        <p:cTn id="14" dur="1000" fill="hold"/>
                                        <p:tgtEl>
                                          <p:spTgt spid="34918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4918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49187">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349187">
                                            <p:txEl>
                                              <p:pRg st="1" end="1"/>
                                            </p:txEl>
                                          </p:spTgt>
                                        </p:tgtEl>
                                        <p:attrNameLst>
                                          <p:attrName>style.visibility</p:attrName>
                                        </p:attrNameLst>
                                      </p:cBhvr>
                                      <p:to>
                                        <p:strVal val="visible"/>
                                      </p:to>
                                    </p:set>
                                    <p:anim calcmode="lin" valueType="num">
                                      <p:cBhvr>
                                        <p:cTn id="19" dur="1000" fill="hold"/>
                                        <p:tgtEl>
                                          <p:spTgt spid="349187">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4918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49187">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49187">
                                            <p:txEl>
                                              <p:pRg st="2" end="2"/>
                                            </p:txEl>
                                          </p:spTgt>
                                        </p:tgtEl>
                                        <p:attrNameLst>
                                          <p:attrName>style.visibility</p:attrName>
                                        </p:attrNameLst>
                                      </p:cBhvr>
                                      <p:to>
                                        <p:strVal val="visible"/>
                                      </p:to>
                                    </p:set>
                                    <p:anim calcmode="lin" valueType="num">
                                      <p:cBhvr>
                                        <p:cTn id="24" dur="1000" fill="hold"/>
                                        <p:tgtEl>
                                          <p:spTgt spid="349187">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349187">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49187">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349187">
                                            <p:txEl>
                                              <p:pRg st="3" end="3"/>
                                            </p:txEl>
                                          </p:spTgt>
                                        </p:tgtEl>
                                        <p:attrNameLst>
                                          <p:attrName>style.visibility</p:attrName>
                                        </p:attrNameLst>
                                      </p:cBhvr>
                                      <p:to>
                                        <p:strVal val="visible"/>
                                      </p:to>
                                    </p:set>
                                    <p:anim calcmode="lin" valueType="num">
                                      <p:cBhvr>
                                        <p:cTn id="29" dur="1000" fill="hold"/>
                                        <p:tgtEl>
                                          <p:spTgt spid="349187">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349187">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349187">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49187">
                                            <p:txEl>
                                              <p:pRg st="4" end="4"/>
                                            </p:txEl>
                                          </p:spTgt>
                                        </p:tgtEl>
                                        <p:attrNameLst>
                                          <p:attrName>style.visibility</p:attrName>
                                        </p:attrNameLst>
                                      </p:cBhvr>
                                      <p:to>
                                        <p:strVal val="visible"/>
                                      </p:to>
                                    </p:set>
                                    <p:anim calcmode="lin" valueType="num">
                                      <p:cBhvr>
                                        <p:cTn id="34" dur="1000" fill="hold"/>
                                        <p:tgtEl>
                                          <p:spTgt spid="349187">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349187">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349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p:bldP spid="349187" grpId="0" build="p">
        <p:tmplLst>
          <p:tmpl lvl="1">
            <p:tnLst>
              <p:par>
                <p:cTn presetID="50" presetClass="entr" presetSubtype="0" decel="100000" fill="hold" nodeType="clickEffect">
                  <p:stCondLst>
                    <p:cond delay="0"/>
                  </p:stCondLst>
                  <p:childTnLst>
                    <p:set>
                      <p:cBhvr>
                        <p:cTn dur="1" fill="hold">
                          <p:stCondLst>
                            <p:cond delay="0"/>
                          </p:stCondLst>
                        </p:cTn>
                        <p:tgtEl>
                          <p:spTgt spid="349187"/>
                        </p:tgtEl>
                        <p:attrNameLst>
                          <p:attrName>style.visibility</p:attrName>
                        </p:attrNameLst>
                      </p:cBhvr>
                      <p:to>
                        <p:strVal val="visible"/>
                      </p:to>
                    </p:set>
                    <p:anim calcmode="lin" valueType="num">
                      <p:cBhvr>
                        <p:cTn dur="1000" fill="hold"/>
                        <p:tgtEl>
                          <p:spTgt spid="349187"/>
                        </p:tgtEl>
                        <p:attrNameLst>
                          <p:attrName>ppt_w</p:attrName>
                        </p:attrNameLst>
                      </p:cBhvr>
                      <p:tavLst>
                        <p:tav tm="0">
                          <p:val>
                            <p:strVal val="#ppt_w+.3"/>
                          </p:val>
                        </p:tav>
                        <p:tav tm="100000">
                          <p:val>
                            <p:strVal val="#ppt_w"/>
                          </p:val>
                        </p:tav>
                      </p:tavLst>
                    </p:anim>
                    <p:anim calcmode="lin" valueType="num">
                      <p:cBhvr>
                        <p:cTn dur="1000" fill="hold"/>
                        <p:tgtEl>
                          <p:spTgt spid="349187"/>
                        </p:tgtEl>
                        <p:attrNameLst>
                          <p:attrName>ppt_h</p:attrName>
                        </p:attrNameLst>
                      </p:cBhvr>
                      <p:tavLst>
                        <p:tav tm="0">
                          <p:val>
                            <p:strVal val="#ppt_h"/>
                          </p:val>
                        </p:tav>
                        <p:tav tm="100000">
                          <p:val>
                            <p:strVal val="#ppt_h"/>
                          </p:val>
                        </p:tav>
                      </p:tavLst>
                    </p:anim>
                    <p:animEffect transition="in" filter="fade">
                      <p:cBhvr>
                        <p:cTn dur="1000"/>
                        <p:tgtEl>
                          <p:spTgt spid="349187"/>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349187"/>
                        </p:tgtEl>
                        <p:attrNameLst>
                          <p:attrName>style.visibility</p:attrName>
                        </p:attrNameLst>
                      </p:cBhvr>
                      <p:to>
                        <p:strVal val="visible"/>
                      </p:to>
                    </p:set>
                    <p:anim calcmode="lin" valueType="num">
                      <p:cBhvr>
                        <p:cTn dur="1000" fill="hold"/>
                        <p:tgtEl>
                          <p:spTgt spid="349187"/>
                        </p:tgtEl>
                        <p:attrNameLst>
                          <p:attrName>ppt_w</p:attrName>
                        </p:attrNameLst>
                      </p:cBhvr>
                      <p:tavLst>
                        <p:tav tm="0">
                          <p:val>
                            <p:strVal val="#ppt_w+.3"/>
                          </p:val>
                        </p:tav>
                        <p:tav tm="100000">
                          <p:val>
                            <p:strVal val="#ppt_w"/>
                          </p:val>
                        </p:tav>
                      </p:tavLst>
                    </p:anim>
                    <p:anim calcmode="lin" valueType="num">
                      <p:cBhvr>
                        <p:cTn dur="1000" fill="hold"/>
                        <p:tgtEl>
                          <p:spTgt spid="349187"/>
                        </p:tgtEl>
                        <p:attrNameLst>
                          <p:attrName>ppt_h</p:attrName>
                        </p:attrNameLst>
                      </p:cBhvr>
                      <p:tavLst>
                        <p:tav tm="0">
                          <p:val>
                            <p:strVal val="#ppt_h"/>
                          </p:val>
                        </p:tav>
                        <p:tav tm="100000">
                          <p:val>
                            <p:strVal val="#ppt_h"/>
                          </p:val>
                        </p:tav>
                      </p:tavLst>
                    </p:anim>
                    <p:animEffect transition="in" filter="fade">
                      <p:cBhvr>
                        <p:cTn dur="1000"/>
                        <p:tgtEl>
                          <p:spTgt spid="349187"/>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349187"/>
                        </p:tgtEl>
                        <p:attrNameLst>
                          <p:attrName>style.visibility</p:attrName>
                        </p:attrNameLst>
                      </p:cBhvr>
                      <p:to>
                        <p:strVal val="visible"/>
                      </p:to>
                    </p:set>
                    <p:anim calcmode="lin" valueType="num">
                      <p:cBhvr>
                        <p:cTn dur="1000" fill="hold"/>
                        <p:tgtEl>
                          <p:spTgt spid="349187"/>
                        </p:tgtEl>
                        <p:attrNameLst>
                          <p:attrName>ppt_w</p:attrName>
                        </p:attrNameLst>
                      </p:cBhvr>
                      <p:tavLst>
                        <p:tav tm="0">
                          <p:val>
                            <p:strVal val="#ppt_w+.3"/>
                          </p:val>
                        </p:tav>
                        <p:tav tm="100000">
                          <p:val>
                            <p:strVal val="#ppt_w"/>
                          </p:val>
                        </p:tav>
                      </p:tavLst>
                    </p:anim>
                    <p:anim calcmode="lin" valueType="num">
                      <p:cBhvr>
                        <p:cTn dur="1000" fill="hold"/>
                        <p:tgtEl>
                          <p:spTgt spid="349187"/>
                        </p:tgtEl>
                        <p:attrNameLst>
                          <p:attrName>ppt_h</p:attrName>
                        </p:attrNameLst>
                      </p:cBhvr>
                      <p:tavLst>
                        <p:tav tm="0">
                          <p:val>
                            <p:strVal val="#ppt_h"/>
                          </p:val>
                        </p:tav>
                        <p:tav tm="100000">
                          <p:val>
                            <p:strVal val="#ppt_h"/>
                          </p:val>
                        </p:tav>
                      </p:tavLst>
                    </p:anim>
                    <p:animEffect transition="in" filter="fade">
                      <p:cBhvr>
                        <p:cTn dur="1000"/>
                        <p:tgtEl>
                          <p:spTgt spid="349187"/>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349187"/>
                        </p:tgtEl>
                        <p:attrNameLst>
                          <p:attrName>style.visibility</p:attrName>
                        </p:attrNameLst>
                      </p:cBhvr>
                      <p:to>
                        <p:strVal val="visible"/>
                      </p:to>
                    </p:set>
                    <p:anim calcmode="lin" valueType="num">
                      <p:cBhvr>
                        <p:cTn dur="1000" fill="hold"/>
                        <p:tgtEl>
                          <p:spTgt spid="349187"/>
                        </p:tgtEl>
                        <p:attrNameLst>
                          <p:attrName>ppt_w</p:attrName>
                        </p:attrNameLst>
                      </p:cBhvr>
                      <p:tavLst>
                        <p:tav tm="0">
                          <p:val>
                            <p:strVal val="#ppt_w+.3"/>
                          </p:val>
                        </p:tav>
                        <p:tav tm="100000">
                          <p:val>
                            <p:strVal val="#ppt_w"/>
                          </p:val>
                        </p:tav>
                      </p:tavLst>
                    </p:anim>
                    <p:anim calcmode="lin" valueType="num">
                      <p:cBhvr>
                        <p:cTn dur="1000" fill="hold"/>
                        <p:tgtEl>
                          <p:spTgt spid="349187"/>
                        </p:tgtEl>
                        <p:attrNameLst>
                          <p:attrName>ppt_h</p:attrName>
                        </p:attrNameLst>
                      </p:cBhvr>
                      <p:tavLst>
                        <p:tav tm="0">
                          <p:val>
                            <p:strVal val="#ppt_h"/>
                          </p:val>
                        </p:tav>
                        <p:tav tm="100000">
                          <p:val>
                            <p:strVal val="#ppt_h"/>
                          </p:val>
                        </p:tav>
                      </p:tavLst>
                    </p:anim>
                    <p:animEffect transition="in" filter="fade">
                      <p:cBhvr>
                        <p:cTn dur="1000"/>
                        <p:tgtEl>
                          <p:spTgt spid="349187"/>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349187"/>
                        </p:tgtEl>
                        <p:attrNameLst>
                          <p:attrName>style.visibility</p:attrName>
                        </p:attrNameLst>
                      </p:cBhvr>
                      <p:to>
                        <p:strVal val="visible"/>
                      </p:to>
                    </p:set>
                    <p:anim calcmode="lin" valueType="num">
                      <p:cBhvr>
                        <p:cTn dur="1000" fill="hold"/>
                        <p:tgtEl>
                          <p:spTgt spid="349187"/>
                        </p:tgtEl>
                        <p:attrNameLst>
                          <p:attrName>ppt_w</p:attrName>
                        </p:attrNameLst>
                      </p:cBhvr>
                      <p:tavLst>
                        <p:tav tm="0">
                          <p:val>
                            <p:strVal val="#ppt_w+.3"/>
                          </p:val>
                        </p:tav>
                        <p:tav tm="100000">
                          <p:val>
                            <p:strVal val="#ppt_w"/>
                          </p:val>
                        </p:tav>
                      </p:tavLst>
                    </p:anim>
                    <p:anim calcmode="lin" valueType="num">
                      <p:cBhvr>
                        <p:cTn dur="1000" fill="hold"/>
                        <p:tgtEl>
                          <p:spTgt spid="349187"/>
                        </p:tgtEl>
                        <p:attrNameLst>
                          <p:attrName>ppt_h</p:attrName>
                        </p:attrNameLst>
                      </p:cBhvr>
                      <p:tavLst>
                        <p:tav tm="0">
                          <p:val>
                            <p:strVal val="#ppt_h"/>
                          </p:val>
                        </p:tav>
                        <p:tav tm="100000">
                          <p:val>
                            <p:strVal val="#ppt_h"/>
                          </p:val>
                        </p:tav>
                      </p:tavLst>
                    </p:anim>
                    <p:animEffect transition="in" filter="fade">
                      <p:cBhvr>
                        <p:cTn dur="1000"/>
                        <p:tgtEl>
                          <p:spTgt spid="349187"/>
                        </p:tgtEl>
                      </p:cBhvr>
                    </p:animEffect>
                  </p:childTnLst>
                </p:cTn>
              </p:par>
            </p:tnLst>
          </p:tmpl>
        </p:tmplLst>
      </p:bldP>
    </p:bld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hdphoto1.wdp" Type="http://schemas.microsoft.com/office/2007/relationships/hdphoto"/><Relationship Id="rId7" Target="../media/image4.jpeg" Type="http://schemas.openxmlformats.org/officeDocument/2006/relationships/image"/><Relationship Id="rId2" Target="../media/image1.png" Type="http://schemas.openxmlformats.org/officeDocument/2006/relationships/image"/><Relationship Id="rId1" Target="../slideLayouts/slideLayout2.xml" Type="http://schemas.openxmlformats.org/officeDocument/2006/relationships/slideLayout"/><Relationship Id="rId6" Target="../media/hdphoto2.wdp" Type="http://schemas.microsoft.com/office/2007/relationships/hdphoto"/><Relationship Id="rId5" Target="../media/image3.jpeg" Type="http://schemas.openxmlformats.org/officeDocument/2006/relationships/image"/><Relationship Id="rId4" Target="../media/image2.png" Type="http://schemas.openxmlformats.org/officeDocument/2006/relationships/image"/></Relationships>
</file>

<file path=ppt/slides/_rels/slide10.xml.rels><?xml version="1.0" encoding="UTF-8" standalone="yes" ?><Relationships xmlns="http://schemas.openxmlformats.org/package/2006/relationships"><Relationship Id="rId3" Target="../media/hdphoto10.wdp" Type="http://schemas.microsoft.com/office/2007/relationships/hdphoto"/><Relationship Id="rId2" Target="../media/image15.jpeg" Type="http://schemas.openxmlformats.org/officeDocument/2006/relationships/image"/><Relationship Id="rId1" Target="../slideLayouts/slideLayout8.xml" Type="http://schemas.openxmlformats.org/officeDocument/2006/relationships/slideLayout"/><Relationship Id="rId6" Target="../media/image17.jpeg" Type="http://schemas.openxmlformats.org/officeDocument/2006/relationships/image"/><Relationship Id="rId5" Target="../media/hdphoto11.wdp" Type="http://schemas.microsoft.com/office/2007/relationships/hdphoto"/><Relationship Id="rId4" Target="../media/image16.jpeg" Type="http://schemas.openxmlformats.org/officeDocument/2006/relationships/image"/></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arget="../media/image20.jpeg" Type="http://schemas.openxmlformats.org/officeDocument/2006/relationships/image"/><Relationship Id="rId2" Target="../notesSlides/notesSlide4.xml" Type="http://schemas.openxmlformats.org/officeDocument/2006/relationships/notesSlide"/><Relationship Id="rId1" Target="../slideLayouts/slideLayout6.xml" Type="http://schemas.openxmlformats.org/officeDocument/2006/relationships/slideLayout"/><Relationship Id="rId4" Target="../media/hdphoto12.wdp" Type="http://schemas.microsoft.com/office/2007/relationships/hdphoto"/></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arget="../media/hdphoto13.wdp" Type="http://schemas.microsoft.com/office/2007/relationships/hdphoto"/><Relationship Id="rId2" Target="../media/image21.jpeg" Type="http://schemas.openxmlformats.org/officeDocument/2006/relationships/image"/><Relationship Id="rId1" Target="../slideLayouts/slideLayout8.xml" Type="http://schemas.openxmlformats.org/officeDocument/2006/relationships/slideLayout"/><Relationship Id="rId5" Target="../media/hdphoto14.wdp" Type="http://schemas.microsoft.com/office/2007/relationships/hdphoto"/><Relationship Id="rId4" Target="../media/image22.png" Type="http://schemas.openxmlformats.org/officeDocument/2006/relationships/image"/></Relationships>
</file>

<file path=ppt/slides/_rels/slide2.xml.rels><?xml version="1.0" encoding="UTF-8" standalone="yes" ?><Relationships xmlns="http://schemas.openxmlformats.org/package/2006/relationships"><Relationship Id="rId3" Target="../media/hdphoto3.wdp" Type="http://schemas.microsoft.com/office/2007/relationships/hdphoto"/><Relationship Id="rId2" Target="../media/image5.jpeg" Type="http://schemas.openxmlformats.org/officeDocument/2006/relationships/image"/><Relationship Id="rId1" Target="../slideLayouts/slideLayout7.xml" Type="http://schemas.openxmlformats.org/officeDocument/2006/relationships/slideLayout"/></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arget="../media/image8.jpeg" Type="http://schemas.openxmlformats.org/officeDocument/2006/relationships/image"/><Relationship Id="rId2" Target="../notesSlides/notesSlide1.xml" Type="http://schemas.openxmlformats.org/officeDocument/2006/relationships/notesSlide"/><Relationship Id="rId1" Target="../slideLayouts/slideLayout6.xml" Type="http://schemas.openxmlformats.org/officeDocument/2006/relationships/slideLayout"/><Relationship Id="rId4" Target="../media/hdphoto4.wdp" Type="http://schemas.microsoft.com/office/2007/relationships/hdphoto"/></Relationships>
</file>

<file path=ppt/slides/_rels/slide7.xml.rels><?xml version="1.0" encoding="UTF-8" standalone="yes" ?><Relationships xmlns="http://schemas.openxmlformats.org/package/2006/relationships"><Relationship Id="rId3" Target="../media/image9.jpeg" Type="http://schemas.openxmlformats.org/officeDocument/2006/relationships/image"/><Relationship Id="rId2" Target="../notesSlides/notesSlide2.xml" Type="http://schemas.openxmlformats.org/officeDocument/2006/relationships/notesSlide"/><Relationship Id="rId1" Target="../slideLayouts/slideLayout6.xml" Type="http://schemas.openxmlformats.org/officeDocument/2006/relationships/slideLayout"/><Relationship Id="rId5" Target="../media/hdphoto5.wdp" Type="http://schemas.microsoft.com/office/2007/relationships/hdphoto"/><Relationship Id="rId4" Target="../media/image10.jpeg" Type="http://schemas.openxmlformats.org/officeDocument/2006/relationships/image"/></Relationships>
</file>

<file path=ppt/slides/_rels/slide8.xml.rels><?xml version="1.0" encoding="UTF-8" standalone="yes" ?><Relationships xmlns="http://schemas.openxmlformats.org/package/2006/relationships"><Relationship Id="rId3" Target="../media/hdphoto6.wdp" Type="http://schemas.microsoft.com/office/2007/relationships/hdphoto"/><Relationship Id="rId2" Target="../media/image11.jpeg" Type="http://schemas.openxmlformats.org/officeDocument/2006/relationships/image"/><Relationship Id="rId1" Target="../slideLayouts/slideLayout7.xml" Type="http://schemas.openxmlformats.org/officeDocument/2006/relationships/slideLayout"/><Relationship Id="rId5" Target="../media/hdphoto7.wdp" Type="http://schemas.microsoft.com/office/2007/relationships/hdphoto"/><Relationship Id="rId4" Target="../media/image12.jpeg" Type="http://schemas.openxmlformats.org/officeDocument/2006/relationships/image"/></Relationships>
</file>

<file path=ppt/slides/_rels/slide9.xml.rels><?xml version="1.0" encoding="UTF-8" standalone="yes" ?><Relationships xmlns="http://schemas.openxmlformats.org/package/2006/relationships"><Relationship Id="rId3" Target="../media/image13.jpeg" Type="http://schemas.openxmlformats.org/officeDocument/2006/relationships/image"/><Relationship Id="rId2" Target="../notesSlides/notesSlide3.xml" Type="http://schemas.openxmlformats.org/officeDocument/2006/relationships/notesSlide"/><Relationship Id="rId1" Target="../slideLayouts/slideLayout7.xml" Type="http://schemas.openxmlformats.org/officeDocument/2006/relationships/slideLayout"/><Relationship Id="rId6" Target="../media/hdphoto9.wdp" Type="http://schemas.microsoft.com/office/2007/relationships/hdphoto"/><Relationship Id="rId5" Target="../media/image14.jpeg" Type="http://schemas.openxmlformats.org/officeDocument/2006/relationships/image"/><Relationship Id="rId4" Target="../media/hdphoto8.wdp" Type="http://schemas.microsoft.com/office/2007/relationships/hdphoto"/></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http://edu.gov.by/about-ministry/emblema-ministerstva-obrazovaniya-respubliki-belarus/%D0%AD%D0%BC%D0%B1%D0%BB%D0%B5%D0%BC%D0%B0%20%D0%B2%D0%B5%D0%BA%D1%82%D0%BE%D1%80.png" id="8" name="Picture 2">
            <a:extLst>
              <a:ext uri="{FF2B5EF4-FFF2-40B4-BE49-F238E27FC236}">
                <a16:creationId xmlns:a16="http://schemas.microsoft.com/office/drawing/2014/main" id="{10C5B33A-4503-472B-B470-F5504AFA8647}"/>
              </a:ext>
            </a:extLst>
          </p:cNvPr>
          <p:cNvPicPr>
            <a:picLocks noChangeArrowheads="1" noChangeAspect="1"/>
          </p:cNvPicPr>
          <p:nvPr/>
        </p:nvPicPr>
        <p:blipFill>
          <a:blip cstate="print"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1000" y="170908"/>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FB9B402-9C01-4874-B6BD-20C0292D2D27}"/>
              </a:ext>
            </a:extLst>
          </p:cNvPr>
          <p:cNvSpPr txBox="1"/>
          <p:nvPr/>
        </p:nvSpPr>
        <p:spPr>
          <a:xfrm>
            <a:off x="3228783" y="1752600"/>
            <a:ext cx="8972510" cy="2554545"/>
          </a:xfrm>
          <a:prstGeom prst="rect">
            <a:avLst/>
          </a:prstGeom>
          <a:noFill/>
        </p:spPr>
        <p:txBody>
          <a:bodyPr wrap="square">
            <a:spAutoFit/>
          </a:bodyPr>
          <a:lstStyle/>
          <a:p>
            <a:pPr algn="ctr" eaLnBrk="1" hangingPunct="1" indent="-1588" marL="1588">
              <a:buNone/>
            </a:pPr>
            <a:r>
              <a:rPr b="1" dirty="0" lang="ru-RU" sz="4000">
                <a:ea typeface="Times New Roman"/>
              </a:rPr>
              <a:t>Политика геноцида белорусского народа</a:t>
            </a:r>
          </a:p>
          <a:p>
            <a:pPr algn="ctr" eaLnBrk="1" hangingPunct="1" indent="-1588" marL="1588">
              <a:buNone/>
            </a:pPr>
            <a:r>
              <a:rPr b="1" dirty="0" lang="ru-RU" sz="4000">
                <a:ea typeface="Times New Roman"/>
              </a:rPr>
              <a:t>в годы Великой Отечественной войны</a:t>
            </a:r>
          </a:p>
        </p:txBody>
      </p:sp>
      <p:pic>
        <p:nvPicPr>
          <p:cNvPr id="7" name="Рисунок 6">
            <a:extLst>
              <a:ext uri="{FF2B5EF4-FFF2-40B4-BE49-F238E27FC236}">
                <a16:creationId xmlns:a16="http://schemas.microsoft.com/office/drawing/2014/main" id="{2DE6CC1D-721D-4690-944D-D77CA906FC02}"/>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346364" y="2191043"/>
            <a:ext cx="1828800" cy="1237957"/>
          </a:xfrm>
          <a:prstGeom prst="rect">
            <a:avLst/>
          </a:prstGeom>
        </p:spPr>
      </p:pic>
      <p:sp>
        <p:nvSpPr>
          <p:cNvPr id="11" name="Прямоугольник 10">
            <a:extLst>
              <a:ext uri="{FF2B5EF4-FFF2-40B4-BE49-F238E27FC236}">
                <a16:creationId xmlns:a16="http://schemas.microsoft.com/office/drawing/2014/main" id="{0DE8EDF0-E2C4-4C11-94E6-C7B6B138E1B5}"/>
              </a:ext>
            </a:extLst>
          </p:cNvPr>
          <p:cNvSpPr/>
          <p:nvPr/>
        </p:nvSpPr>
        <p:spPr>
          <a:xfrm>
            <a:off x="0" y="6568181"/>
            <a:ext cx="12192000" cy="289819"/>
          </a:xfrm>
          <a:prstGeom prst="rect">
            <a:avLst/>
          </a:prstGeom>
          <a:solidFill>
            <a:srgbClr val="0067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dirty="0" lang="ru-RU"/>
              <a:t>НАЦИОНАЛЬНЫЙ ИНСТИТУТ ОБРАЗОВАНИЯ</a:t>
            </a:r>
            <a:r>
              <a:rPr dirty="0" lang="ru-RU"/>
              <a:t>,   г. Минск,   Республика Беларусь</a:t>
            </a:r>
          </a:p>
        </p:txBody>
      </p:sp>
      <p:sp>
        <p:nvSpPr>
          <p:cNvPr id="9" name="TextBox 8">
            <a:extLst>
              <a:ext uri="{FF2B5EF4-FFF2-40B4-BE49-F238E27FC236}">
                <a16:creationId xmlns:a16="http://schemas.microsoft.com/office/drawing/2014/main" id="{107E6F79-37F8-4FCF-9DD7-1ED3412AE5FF}"/>
              </a:ext>
            </a:extLst>
          </p:cNvPr>
          <p:cNvSpPr txBox="1"/>
          <p:nvPr/>
        </p:nvSpPr>
        <p:spPr>
          <a:xfrm>
            <a:off x="6172200" y="265635"/>
            <a:ext cx="5638800" cy="400110"/>
          </a:xfrm>
          <a:prstGeom prst="rect">
            <a:avLst/>
          </a:prstGeom>
          <a:noFill/>
        </p:spPr>
        <p:txBody>
          <a:bodyPr wrap="square">
            <a:spAutoFit/>
          </a:bodyPr>
          <a:lstStyle/>
          <a:p>
            <a:r>
              <a:rPr b="1" dirty="0" i="0" lang="en-US" sz="2000">
                <a:solidFill>
                  <a:srgbClr val="333333"/>
                </a:solidFill>
                <a:effectLst/>
                <a:ea charset="0" panose="020B0604030504040204" pitchFamily="34" typeface="Verdana"/>
              </a:rPr>
              <a:t>III</a:t>
            </a:r>
            <a:r>
              <a:rPr b="0" dirty="0" i="0" lang="en-US" sz="2000">
                <a:solidFill>
                  <a:srgbClr val="333333"/>
                </a:solidFill>
                <a:effectLst/>
                <a:ea charset="0" panose="020B0604030504040204" pitchFamily="34" typeface="Verdana"/>
              </a:rPr>
              <a:t> </a:t>
            </a:r>
            <a:r>
              <a:rPr b="1" dirty="0" i="0" lang="ru-RU" sz="2000">
                <a:solidFill>
                  <a:srgbClr val="333333"/>
                </a:solidFill>
                <a:effectLst/>
                <a:ea charset="0" panose="020B0604030504040204" pitchFamily="34" typeface="Verdana"/>
              </a:rPr>
              <a:t>ступень</a:t>
            </a:r>
            <a:r>
              <a:rPr b="0" dirty="0" i="0" lang="ru-RU" sz="2000">
                <a:solidFill>
                  <a:srgbClr val="333333"/>
                </a:solidFill>
                <a:effectLst/>
                <a:ea charset="0" panose="020B0604030504040204" pitchFamily="34" typeface="Verdana"/>
              </a:rPr>
              <a:t> – </a:t>
            </a:r>
            <a:r>
              <a:rPr b="1" dirty="0" i="0" lang="ru-RU" sz="2000">
                <a:solidFill>
                  <a:srgbClr val="333333"/>
                </a:solidFill>
                <a:effectLst/>
                <a:ea charset="0" panose="020B0604030504040204" pitchFamily="34" typeface="Verdana"/>
              </a:rPr>
              <a:t>среднее</a:t>
            </a:r>
            <a:r>
              <a:rPr b="0" dirty="0" i="0" lang="ru-RU" sz="2000">
                <a:solidFill>
                  <a:srgbClr val="333333"/>
                </a:solidFill>
                <a:effectLst/>
                <a:ea charset="0" panose="020B0604030504040204" pitchFamily="34" typeface="Verdana"/>
              </a:rPr>
              <a:t> </a:t>
            </a:r>
            <a:r>
              <a:rPr b="1" dirty="0" i="0" lang="ru-RU" sz="2000">
                <a:solidFill>
                  <a:srgbClr val="333333"/>
                </a:solidFill>
                <a:effectLst/>
                <a:ea charset="0" panose="020B0604030504040204" pitchFamily="34" typeface="Verdana"/>
              </a:rPr>
              <a:t>образование</a:t>
            </a:r>
            <a:r>
              <a:rPr b="0" dirty="0" i="0" lang="ru-RU" sz="2000">
                <a:solidFill>
                  <a:srgbClr val="333333"/>
                </a:solidFill>
                <a:effectLst/>
                <a:ea charset="0" panose="020B0604030504040204" pitchFamily="34" typeface="Verdana"/>
              </a:rPr>
              <a:t> </a:t>
            </a:r>
            <a:endParaRPr b="1" dirty="0" lang="ru-RU" sz="2000">
              <a:ea charset="0" panose="020B0604030504040204" pitchFamily="34" typeface="Verdana"/>
            </a:endParaRPr>
          </a:p>
        </p:txBody>
      </p:sp>
      <p:pic>
        <p:nvPicPr>
          <p:cNvPr descr="У школьников появился новый учебник по истории Великой Отечественной войны" id="10" name="Picture 5">
            <a:extLst>
              <a:ext uri="{FF2B5EF4-FFF2-40B4-BE49-F238E27FC236}">
                <a16:creationId xmlns:a16="http://schemas.microsoft.com/office/drawing/2014/main" id="{F7C3BC04-26A7-4E76-B9EF-4EA224A49704}"/>
              </a:ext>
            </a:extLst>
          </p:cNvPr>
          <p:cNvPicPr>
            <a:picLocks noChangeArrowheads="1" noChangeAspect="1"/>
          </p:cNvPicPr>
          <p:nvPr/>
        </p:nvPicPr>
        <p:blipFill>
          <a:blip cstate="print"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Lst>
          </a:blip>
          <a:srcRect b="45" l="132" r="127" t="24"/>
          <a:stretch>
            <a:fillRect/>
          </a:stretch>
        </p:blipFill>
        <p:spPr bwMode="auto">
          <a:xfrm>
            <a:off x="284853" y="3733800"/>
            <a:ext cx="1756383" cy="2310394"/>
          </a:xfrm>
          <a:prstGeom prst="rect">
            <a:avLst/>
          </a:prstGeom>
          <a:noFill/>
          <a:ln w="9525">
            <a:noFill/>
            <a:miter lim="800000"/>
            <a:headEnd/>
            <a:tailEnd/>
          </a:ln>
          <a:effectLst>
            <a:outerShdw algn="tl" blurRad="50800" dir="2700000" dist="38100" rotWithShape="0">
              <a:prstClr val="black">
                <a:alpha val="40000"/>
              </a:prstClr>
            </a:outerShdw>
          </a:effectLst>
        </p:spPr>
      </p:pic>
      <p:pic>
        <p:nvPicPr>
          <p:cNvPr id="1026" name="Picture 2">
            <a:extLst>
              <a:ext uri="{FF2B5EF4-FFF2-40B4-BE49-F238E27FC236}">
                <a16:creationId xmlns:a16="http://schemas.microsoft.com/office/drawing/2014/main" id="{70F70505-6CEA-4E58-8508-E3017172DBE2}"/>
              </a:ext>
            </a:extLst>
          </p:cNvPr>
          <p:cNvPicPr>
            <a:picLocks noChangeArrowheads="1" noChangeAspect="1"/>
          </p:cNvPicPr>
          <p:nvPr/>
        </p:nvPicPr>
        <p:blipFill>
          <a:blip cstate="print" r:embed="rId7">
            <a:extLst>
              <a:ext uri="{28A0092B-C50C-407E-A947-70E740481C1C}">
                <a14:useLocalDpi xmlns:a14="http://schemas.microsoft.com/office/drawing/2010/main" val="0"/>
              </a:ext>
            </a:extLst>
          </a:blip>
          <a:srcRect/>
          <a:stretch>
            <a:fillRect/>
          </a:stretch>
        </p:blipFill>
        <p:spPr bwMode="auto">
          <a:xfrm>
            <a:off x="2286000" y="3796316"/>
            <a:ext cx="1676400" cy="21800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5B586BE-7C6C-4B8B-983C-AB7E794D3F1E}"/>
              </a:ext>
            </a:extLst>
          </p:cNvPr>
          <p:cNvSpPr txBox="1"/>
          <p:nvPr/>
        </p:nvSpPr>
        <p:spPr>
          <a:xfrm>
            <a:off x="5334000" y="4652903"/>
            <a:ext cx="6100618" cy="1323439"/>
          </a:xfrm>
          <a:prstGeom prst="rect">
            <a:avLst/>
          </a:prstGeom>
          <a:noFill/>
        </p:spPr>
        <p:txBody>
          <a:bodyPr wrap="square">
            <a:spAutoFit/>
          </a:bodyPr>
          <a:lstStyle/>
          <a:p>
            <a:pPr algn="ctr" defTabSz="914400" eaLnBrk="1" fontAlgn="base" hangingPunct="1" indent="-1588" latinLnBrk="0" lvl="0" marL="1588" marR="0" rtl="0">
              <a:lnSpc>
                <a:spcPct val="100000"/>
              </a:lnSpc>
              <a:spcBef>
                <a:spcPct val="0"/>
              </a:spcBef>
              <a:spcAft>
                <a:spcPct val="0"/>
              </a:spcAft>
              <a:buClrTx/>
              <a:buSzTx/>
              <a:buFont charset="2" pitchFamily="2" typeface="Wingdings"/>
              <a:buNone/>
              <a:tabLst/>
              <a:defRPr/>
            </a:pPr>
            <a:r>
              <a:rPr b="0" baseline="0" cap="none" dirty="0" i="1" kern="0" kumimoji="0" lang="ru-RU" noProof="0" normalizeH="0" spc="0" strike="noStrike" sz="2000" u="none">
                <a:ln>
                  <a:noFill/>
                </a:ln>
                <a:solidFill>
                  <a:srgbClr val="C00000"/>
                </a:solidFill>
                <a:effectLst/>
                <a:uLnTx/>
                <a:uFillTx/>
                <a:latin charset="0" pitchFamily="34" typeface="Verdana"/>
                <a:ea typeface="Times New Roman"/>
                <a:cs typeface="+mn-cs"/>
              </a:rPr>
              <a:t>(На основе информационно-аналитических материалов и документов, представленных Генеральной прокуратурой Республики Беларусь)</a:t>
            </a:r>
          </a:p>
        </p:txBody>
      </p:sp>
    </p:spTree>
    <p:extLst>
      <p:ext uri="{BB962C8B-B14F-4D97-AF65-F5344CB8AC3E}">
        <p14:creationId xmlns:p14="http://schemas.microsoft.com/office/powerpoint/2010/main" val="130083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p="http://schemas.openxmlformats.org/presentationml/2006/main" xmlns:a="http://schemas.openxmlformats.org/drawingml/2006/main" xmlns:r="http://schemas.openxmlformats.org/officeDocument/2006/relationships" showMasterPhAnim="0">
  <p:cSld>
    <p:spTree>
      <p:nvGrpSpPr>
        <p:cNvPr id="1" name=""/>
        <p:cNvGrpSpPr/>
        <p:nvPr/>
      </p:nvGrpSpPr>
      <p:grpSpPr>
        <a:xfrm>
          <a:off x="0" y="0"/>
          <a:ext cx="0" cy="0"/>
          <a:chOff x="0" y="0"/>
          <a:chExt cx="0" cy="0"/>
        </a:xfrm>
      </p:grpSpPr>
      <p:sp>
        <p:nvSpPr>
          <p:cNvPr id="266243" name="Номер слайда 5"/>
          <p:cNvSpPr txBox="1">
            <a:spLocks noGrp="1"/>
          </p:cNvSpPr>
          <p:nvPr/>
        </p:nvSpPr>
        <p:spPr bwMode="auto">
          <a:xfrm>
            <a:off x="9982200" y="6366510"/>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charset="0" pitchFamily="34" typeface="Verdana"/>
              </a:defRPr>
            </a:lvl1pPr>
            <a:lvl2pPr eaLnBrk="0" hangingPunct="0" indent="-285750" marL="742950">
              <a:defRPr>
                <a:solidFill>
                  <a:schemeClr val="tx1"/>
                </a:solidFill>
                <a:latin charset="0" pitchFamily="34" typeface="Verdana"/>
              </a:defRPr>
            </a:lvl2pPr>
            <a:lvl3pPr eaLnBrk="0" hangingPunct="0" indent="-228600" marL="1143000">
              <a:defRPr>
                <a:solidFill>
                  <a:schemeClr val="tx1"/>
                </a:solidFill>
                <a:latin charset="0" pitchFamily="34" typeface="Verdana"/>
              </a:defRPr>
            </a:lvl3pPr>
            <a:lvl4pPr eaLnBrk="0" hangingPunct="0" indent="-228600" marL="1600200">
              <a:defRPr>
                <a:solidFill>
                  <a:schemeClr val="tx1"/>
                </a:solidFill>
                <a:latin charset="0" pitchFamily="34" typeface="Verdana"/>
              </a:defRPr>
            </a:lvl4pPr>
            <a:lvl5pPr eaLnBrk="0" hangingPunct="0" indent="-228600" marL="2057400">
              <a:defRPr>
                <a:solidFill>
                  <a:schemeClr val="tx1"/>
                </a:solidFill>
                <a:latin charset="0" pitchFamily="34" typeface="Verdana"/>
              </a:defRPr>
            </a:lvl5pPr>
            <a:lvl6pPr eaLnBrk="0" fontAlgn="base" hangingPunct="0" indent="-228600" marL="2514600">
              <a:spcBef>
                <a:spcPct val="0"/>
              </a:spcBef>
              <a:spcAft>
                <a:spcPct val="0"/>
              </a:spcAft>
              <a:defRPr>
                <a:solidFill>
                  <a:schemeClr val="tx1"/>
                </a:solidFill>
                <a:latin charset="0" pitchFamily="34" typeface="Verdana"/>
              </a:defRPr>
            </a:lvl6pPr>
            <a:lvl7pPr eaLnBrk="0" fontAlgn="base" hangingPunct="0" indent="-228600" marL="2971800">
              <a:spcBef>
                <a:spcPct val="0"/>
              </a:spcBef>
              <a:spcAft>
                <a:spcPct val="0"/>
              </a:spcAft>
              <a:defRPr>
                <a:solidFill>
                  <a:schemeClr val="tx1"/>
                </a:solidFill>
                <a:latin charset="0" pitchFamily="34" typeface="Verdana"/>
              </a:defRPr>
            </a:lvl7pPr>
            <a:lvl8pPr eaLnBrk="0" fontAlgn="base" hangingPunct="0" indent="-228600" marL="3429000">
              <a:spcBef>
                <a:spcPct val="0"/>
              </a:spcBef>
              <a:spcAft>
                <a:spcPct val="0"/>
              </a:spcAft>
              <a:defRPr>
                <a:solidFill>
                  <a:schemeClr val="tx1"/>
                </a:solidFill>
                <a:latin charset="0" pitchFamily="34" typeface="Verdana"/>
              </a:defRPr>
            </a:lvl8pPr>
            <a:lvl9pPr eaLnBrk="0" fontAlgn="base" hangingPunct="0" indent="-228600" marL="3886200">
              <a:spcBef>
                <a:spcPct val="0"/>
              </a:spcBef>
              <a:spcAft>
                <a:spcPct val="0"/>
              </a:spcAft>
              <a:defRPr>
                <a:solidFill>
                  <a:schemeClr val="tx1"/>
                </a:solidFill>
                <a:latin charset="0" pitchFamily="34" typeface="Verdana"/>
              </a:defRPr>
            </a:lvl9pPr>
          </a:lstStyle>
          <a:p>
            <a:pPr algn="r" eaLnBrk="1" hangingPunct="1"/>
            <a:fld id="{EADE078F-D2C3-42F5-8668-D66B38F50C12}" type="slidenum">
              <a:rPr altLang="ru-RU" lang="ru-RU" sz="1200"/>
              <a:pPr algn="r" eaLnBrk="1" hangingPunct="1"/>
              <a:t>10</a:t>
            </a:fld>
            <a:endParaRPr altLang="ru-RU" dirty="0" lang="ru-RU" sz="1200"/>
          </a:p>
        </p:txBody>
      </p:sp>
      <p:sp>
        <p:nvSpPr>
          <p:cNvPr id="6" name="Заголовок 1">
            <a:extLst>
              <a:ext uri="{FF2B5EF4-FFF2-40B4-BE49-F238E27FC236}">
                <a16:creationId xmlns:a16="http://schemas.microsoft.com/office/drawing/2014/main" id="{5790EC0A-97B9-4168-A4D4-8F1C020B3106}"/>
              </a:ext>
            </a:extLst>
          </p:cNvPr>
          <p:cNvSpPr txBox="1">
            <a:spLocks/>
          </p:cNvSpPr>
          <p:nvPr/>
        </p:nvSpPr>
        <p:spPr bwMode="auto">
          <a:xfrm>
            <a:off x="533400" y="163632"/>
            <a:ext cx="11125200" cy="1323439"/>
          </a:xfrm>
          <a:prstGeom prst="rect">
            <a:avLst/>
          </a:prstGeom>
          <a:solidFill>
            <a:srgbClr val="FFFFFF">
              <a:alpha val="38039"/>
            </a:srgbClr>
          </a:solidFill>
        </p:spPr>
        <p:txBody>
          <a:bodyPr wrap="square">
            <a:spAutoFit/>
          </a:bodyPr>
          <a:lstStyle>
            <a:defPPr>
              <a:defRPr lang="ru-RU"/>
            </a:defPPr>
            <a:lvl1pPr algn="just" indent="357188" marL="0">
              <a:spcAft>
                <a:spcPts val="600"/>
              </a:spcAft>
              <a:buNone/>
            </a:lvl1pPr>
          </a:lstStyle>
          <a:p>
            <a:r>
              <a:rPr b="1" dirty="0" lang="ru-RU" sz="2000"/>
              <a:t>Из акта Барановичской городской комиссии содействия в работе Государственной Чрезвычайной комиссии по расследованию и установлению злодеяний немецко-фашистских захватчиков от 1 января 1945 года</a:t>
            </a:r>
          </a:p>
        </p:txBody>
      </p:sp>
      <p:sp>
        <p:nvSpPr>
          <p:cNvPr id="9" name="TextBox 8">
            <a:extLst>
              <a:ext uri="{FF2B5EF4-FFF2-40B4-BE49-F238E27FC236}">
                <a16:creationId xmlns:a16="http://schemas.microsoft.com/office/drawing/2014/main" id="{47B683CE-B241-442B-B8B1-E9D5BAB2AE77}"/>
              </a:ext>
            </a:extLst>
          </p:cNvPr>
          <p:cNvSpPr txBox="1"/>
          <p:nvPr/>
        </p:nvSpPr>
        <p:spPr>
          <a:xfrm>
            <a:off x="533400" y="1752600"/>
            <a:ext cx="4188032" cy="3970318"/>
          </a:xfrm>
          <a:prstGeom prst="rect">
            <a:avLst/>
          </a:prstGeom>
          <a:noFill/>
        </p:spPr>
        <p:txBody>
          <a:bodyPr wrap="square">
            <a:spAutoFit/>
          </a:bodyPr>
          <a:lstStyle/>
          <a:p>
            <a:pPr algn="just"/>
            <a:r>
              <a:rPr dirty="0" i="1" lang="ru-RU"/>
              <a:t>«В лагерях гитлеровцы установили голодный режим при непосильно-изнуряющем физическом труде, что неизбежно вызывало массовые эпидемии инфекционных заболеваний (сыпной тиф, дизентерия).</a:t>
            </a:r>
          </a:p>
          <a:p>
            <a:pPr algn="just"/>
            <a:r>
              <a:rPr dirty="0" i="1" lang="ru-RU"/>
              <a:t>Во всех лагерях медпомощь заключенным не оказывалась, а, наоборот, создавались условия для еще большего распространения болезней и увеличения смертности».</a:t>
            </a:r>
          </a:p>
        </p:txBody>
      </p:sp>
      <p:pic>
        <p:nvPicPr>
          <p:cNvPr descr="Фрагмент Колдычевского лагеря смерти" id="3074" name="Picture 2">
            <a:extLst>
              <a:ext uri="{FF2B5EF4-FFF2-40B4-BE49-F238E27FC236}">
                <a16:creationId xmlns:a16="http://schemas.microsoft.com/office/drawing/2014/main" id="{A4A7942F-4900-4FDD-B9E6-058350506672}"/>
              </a:ext>
            </a:extLst>
          </p:cNvPr>
          <p:cNvPicPr>
            <a:picLocks noChangeArrowheads="1"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45"/>
          <a:stretch/>
        </p:blipFill>
        <p:spPr bwMode="auto">
          <a:xfrm>
            <a:off x="4853049" y="3642181"/>
            <a:ext cx="3478239" cy="2780129"/>
          </a:xfrm>
          <a:prstGeom prst="rect">
            <a:avLst/>
          </a:prstGeom>
          <a:noFill/>
          <a:extLst>
            <a:ext uri="{909E8E84-426E-40DD-AFC4-6F175D3DCCD1}">
              <a14:hiddenFill xmlns:a14="http://schemas.microsoft.com/office/drawing/2010/main">
                <a:solidFill>
                  <a:srgbClr val="FFFFFF"/>
                </a:solidFill>
              </a14:hiddenFill>
            </a:ext>
          </a:extLst>
        </p:spPr>
      </p:pic>
      <p:pic>
        <p:nvPicPr>
          <p:cNvPr descr="Заключенные носили такие нашивки" id="3076" name="Picture 4">
            <a:extLst>
              <a:ext uri="{FF2B5EF4-FFF2-40B4-BE49-F238E27FC236}">
                <a16:creationId xmlns:a16="http://schemas.microsoft.com/office/drawing/2014/main" id="{EAAB72B5-A4E6-4C08-BEAA-A9F144917271}"/>
              </a:ext>
            </a:extLst>
          </p:cNvPr>
          <p:cNvPicPr>
            <a:picLocks noChangeArrowheads="1"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tretch/>
        </p:blipFill>
        <p:spPr bwMode="auto">
          <a:xfrm>
            <a:off x="8495563" y="1600200"/>
            <a:ext cx="3303562" cy="379482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B88172D-E78B-424E-95D7-5DD1164B68D1}"/>
              </a:ext>
            </a:extLst>
          </p:cNvPr>
          <p:cNvSpPr txBox="1"/>
          <p:nvPr/>
        </p:nvSpPr>
        <p:spPr>
          <a:xfrm>
            <a:off x="9271712" y="5512111"/>
            <a:ext cx="2691688" cy="584775"/>
          </a:xfrm>
          <a:prstGeom prst="rect">
            <a:avLst/>
          </a:prstGeom>
          <a:solidFill>
            <a:srgbClr val="FFFFFF">
              <a:alpha val="78824"/>
            </a:srgbClr>
          </a:solidFill>
        </p:spPr>
        <p:txBody>
          <a:bodyPr wrap="square">
            <a:spAutoFit/>
          </a:bodyPr>
          <a:lstStyle>
            <a:defPPr>
              <a:defRPr lang="ru-RU"/>
            </a:defPPr>
            <a:lvl1pPr algn="r">
              <a:defRPr i="1" sz="1600"/>
            </a:lvl1pPr>
          </a:lstStyle>
          <a:p>
            <a:r>
              <a:rPr dirty="0" lang="ru-RU"/>
              <a:t>Нашивки, которые носили заключенные.</a:t>
            </a:r>
          </a:p>
        </p:txBody>
      </p:sp>
      <p:pic>
        <p:nvPicPr>
          <p:cNvPr id="3078" name="Picture 6">
            <a:extLst>
              <a:ext uri="{FF2B5EF4-FFF2-40B4-BE49-F238E27FC236}">
                <a16:creationId xmlns:a16="http://schemas.microsoft.com/office/drawing/2014/main" id="{B85A6AAD-11A7-425F-8A77-22B1EFCB54E9}"/>
              </a:ext>
            </a:extLst>
          </p:cNvPr>
          <p:cNvPicPr>
            <a:picLocks noChangeArrowheads="1" noChangeAspect="1"/>
          </p:cNvPicPr>
          <p:nvPr/>
        </p:nvPicPr>
        <p:blipFill rotWithShape="1">
          <a:blip r:embed="rId6">
            <a:extLst>
              <a:ext uri="{28A0092B-C50C-407E-A947-70E740481C1C}">
                <a14:useLocalDpi xmlns:a14="http://schemas.microsoft.com/office/drawing/2010/main" val="0"/>
              </a:ext>
            </a:extLst>
          </a:blip>
          <a:srcRect b="216"/>
          <a:stretch/>
        </p:blipFill>
        <p:spPr bwMode="auto">
          <a:xfrm>
            <a:off x="4863035" y="1374738"/>
            <a:ext cx="3442523" cy="212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306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p="http://schemas.openxmlformats.org/presentationml/2006/main" xmlns:a="http://schemas.openxmlformats.org/drawingml/2006/main" xmlns:r="http://schemas.openxmlformats.org/officeDocument/2006/relationships" showMasterPhAnim="0">
  <p:cSld>
    <p:spTree>
      <p:nvGrpSpPr>
        <p:cNvPr id="1" name=""/>
        <p:cNvGrpSpPr/>
        <p:nvPr/>
      </p:nvGrpSpPr>
      <p:grpSpPr>
        <a:xfrm>
          <a:off x="0" y="0"/>
          <a:ext cx="0" cy="0"/>
          <a:chOff x="0" y="0"/>
          <a:chExt cx="0" cy="0"/>
        </a:xfrm>
      </p:grpSpPr>
      <p:sp>
        <p:nvSpPr>
          <p:cNvPr id="266243" name="Номер слайда 5"/>
          <p:cNvSpPr txBox="1">
            <a:spLocks noGrp="1"/>
          </p:cNvSpPr>
          <p:nvPr/>
        </p:nvSpPr>
        <p:spPr bwMode="auto">
          <a:xfrm>
            <a:off x="9982200" y="6366510"/>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charset="0" pitchFamily="34" typeface="Verdana"/>
              </a:defRPr>
            </a:lvl1pPr>
            <a:lvl2pPr eaLnBrk="0" hangingPunct="0" indent="-285750" marL="742950">
              <a:defRPr>
                <a:solidFill>
                  <a:schemeClr val="tx1"/>
                </a:solidFill>
                <a:latin charset="0" pitchFamily="34" typeface="Verdana"/>
              </a:defRPr>
            </a:lvl2pPr>
            <a:lvl3pPr eaLnBrk="0" hangingPunct="0" indent="-228600" marL="1143000">
              <a:defRPr>
                <a:solidFill>
                  <a:schemeClr val="tx1"/>
                </a:solidFill>
                <a:latin charset="0" pitchFamily="34" typeface="Verdana"/>
              </a:defRPr>
            </a:lvl3pPr>
            <a:lvl4pPr eaLnBrk="0" hangingPunct="0" indent="-228600" marL="1600200">
              <a:defRPr>
                <a:solidFill>
                  <a:schemeClr val="tx1"/>
                </a:solidFill>
                <a:latin charset="0" pitchFamily="34" typeface="Verdana"/>
              </a:defRPr>
            </a:lvl4pPr>
            <a:lvl5pPr eaLnBrk="0" hangingPunct="0" indent="-228600" marL="2057400">
              <a:defRPr>
                <a:solidFill>
                  <a:schemeClr val="tx1"/>
                </a:solidFill>
                <a:latin charset="0" pitchFamily="34" typeface="Verdana"/>
              </a:defRPr>
            </a:lvl5pPr>
            <a:lvl6pPr eaLnBrk="0" fontAlgn="base" hangingPunct="0" indent="-228600" marL="2514600">
              <a:spcBef>
                <a:spcPct val="0"/>
              </a:spcBef>
              <a:spcAft>
                <a:spcPct val="0"/>
              </a:spcAft>
              <a:defRPr>
                <a:solidFill>
                  <a:schemeClr val="tx1"/>
                </a:solidFill>
                <a:latin charset="0" pitchFamily="34" typeface="Verdana"/>
              </a:defRPr>
            </a:lvl6pPr>
            <a:lvl7pPr eaLnBrk="0" fontAlgn="base" hangingPunct="0" indent="-228600" marL="2971800">
              <a:spcBef>
                <a:spcPct val="0"/>
              </a:spcBef>
              <a:spcAft>
                <a:spcPct val="0"/>
              </a:spcAft>
              <a:defRPr>
                <a:solidFill>
                  <a:schemeClr val="tx1"/>
                </a:solidFill>
                <a:latin charset="0" pitchFamily="34" typeface="Verdana"/>
              </a:defRPr>
            </a:lvl7pPr>
            <a:lvl8pPr eaLnBrk="0" fontAlgn="base" hangingPunct="0" indent="-228600" marL="3429000">
              <a:spcBef>
                <a:spcPct val="0"/>
              </a:spcBef>
              <a:spcAft>
                <a:spcPct val="0"/>
              </a:spcAft>
              <a:defRPr>
                <a:solidFill>
                  <a:schemeClr val="tx1"/>
                </a:solidFill>
                <a:latin charset="0" pitchFamily="34" typeface="Verdana"/>
              </a:defRPr>
            </a:lvl8pPr>
            <a:lvl9pPr eaLnBrk="0" fontAlgn="base" hangingPunct="0" indent="-228600" marL="3886200">
              <a:spcBef>
                <a:spcPct val="0"/>
              </a:spcBef>
              <a:spcAft>
                <a:spcPct val="0"/>
              </a:spcAft>
              <a:defRPr>
                <a:solidFill>
                  <a:schemeClr val="tx1"/>
                </a:solidFill>
                <a:latin charset="0" pitchFamily="34" typeface="Verdana"/>
              </a:defRPr>
            </a:lvl9pPr>
          </a:lstStyle>
          <a:p>
            <a:pPr algn="r" eaLnBrk="1" hangingPunct="1"/>
            <a:fld id="{EADE078F-D2C3-42F5-8668-D66B38F50C12}" type="slidenum">
              <a:rPr altLang="ru-RU" lang="ru-RU" sz="1200"/>
              <a:pPr algn="r" eaLnBrk="1" hangingPunct="1"/>
              <a:t>11</a:t>
            </a:fld>
            <a:endParaRPr altLang="ru-RU" dirty="0" lang="ru-RU" sz="1200"/>
          </a:p>
        </p:txBody>
      </p:sp>
      <p:sp>
        <p:nvSpPr>
          <p:cNvPr id="6" name="Заголовок 1">
            <a:extLst>
              <a:ext uri="{FF2B5EF4-FFF2-40B4-BE49-F238E27FC236}">
                <a16:creationId xmlns:a16="http://schemas.microsoft.com/office/drawing/2014/main" id="{5790EC0A-97B9-4168-A4D4-8F1C020B3106}"/>
              </a:ext>
            </a:extLst>
          </p:cNvPr>
          <p:cNvSpPr txBox="1">
            <a:spLocks/>
          </p:cNvSpPr>
          <p:nvPr/>
        </p:nvSpPr>
        <p:spPr bwMode="auto">
          <a:xfrm>
            <a:off x="513937" y="457200"/>
            <a:ext cx="6781800" cy="969496"/>
          </a:xfrm>
          <a:prstGeom prst="rect">
            <a:avLst/>
          </a:prstGeom>
          <a:solidFill>
            <a:srgbClr val="FFFFFF">
              <a:alpha val="38039"/>
            </a:srgbClr>
          </a:solidFill>
        </p:spPr>
        <p:txBody>
          <a:bodyPr wrap="square">
            <a:spAutoFit/>
          </a:bodyPr>
          <a:lstStyle>
            <a:defPPr>
              <a:defRPr lang="ru-RU"/>
            </a:defPPr>
            <a:lvl1pPr algn="just" indent="357188" marL="0">
              <a:spcAft>
                <a:spcPts val="600"/>
              </a:spcAft>
              <a:buNone/>
            </a:lvl1pPr>
          </a:lstStyle>
          <a:p>
            <a:r>
              <a:rPr b="1" dirty="0" lang="ru-RU" sz="1900"/>
              <a:t>Бывшие охранники </a:t>
            </a:r>
            <a:r>
              <a:rPr b="1" dirty="0" err="1" lang="ru-RU" sz="1900"/>
              <a:t>Колдычевского</a:t>
            </a:r>
            <a:r>
              <a:rPr b="1" dirty="0" lang="ru-RU" sz="1900"/>
              <a:t> лагеря смерти на скамье подсудимых во время Военного трибунала</a:t>
            </a:r>
            <a:r>
              <a:rPr b="1" dirty="0" lang="ru-RU" sz="1900">
                <a:solidFill>
                  <a:srgbClr val="C00000"/>
                </a:solidFill>
              </a:rPr>
              <a:t>.</a:t>
            </a:r>
            <a:r>
              <a:rPr b="1" dirty="0" lang="ru-RU" sz="1900"/>
              <a:t> Барановичи, 1962 г.</a:t>
            </a:r>
          </a:p>
        </p:txBody>
      </p:sp>
      <p:sp>
        <p:nvSpPr>
          <p:cNvPr id="16" name="TextBox 15">
            <a:extLst>
              <a:ext uri="{FF2B5EF4-FFF2-40B4-BE49-F238E27FC236}">
                <a16:creationId xmlns:a16="http://schemas.microsoft.com/office/drawing/2014/main" id="{6B88172D-E78B-424E-95D7-5DD1164B68D1}"/>
              </a:ext>
            </a:extLst>
          </p:cNvPr>
          <p:cNvSpPr txBox="1"/>
          <p:nvPr/>
        </p:nvSpPr>
        <p:spPr>
          <a:xfrm>
            <a:off x="875474" y="5631622"/>
            <a:ext cx="6019800" cy="584775"/>
          </a:xfrm>
          <a:prstGeom prst="rect">
            <a:avLst/>
          </a:prstGeom>
          <a:solidFill>
            <a:srgbClr val="FFFFFF">
              <a:alpha val="78824"/>
            </a:srgbClr>
          </a:solidFill>
        </p:spPr>
        <p:txBody>
          <a:bodyPr wrap="square">
            <a:spAutoFit/>
          </a:bodyPr>
          <a:lstStyle>
            <a:defPPr>
              <a:defRPr lang="ru-RU"/>
            </a:defPPr>
            <a:lvl1pPr algn="r">
              <a:defRPr i="1" sz="1600"/>
            </a:lvl1pPr>
          </a:lstStyle>
          <a:p>
            <a:r>
              <a:rPr dirty="0" lang="ru-RU"/>
              <a:t>Судебный процесс над бывшими охранниками лагеря в Барановичах. 1962 г.</a:t>
            </a:r>
          </a:p>
        </p:txBody>
      </p:sp>
      <p:pic>
        <p:nvPicPr>
          <p:cNvPr id="10" name="Объект 5">
            <a:extLst>
              <a:ext uri="{FF2B5EF4-FFF2-40B4-BE49-F238E27FC236}">
                <a16:creationId xmlns:a16="http://schemas.microsoft.com/office/drawing/2014/main" id="{355124D0-AA79-4641-9284-53E78A7BA710}"/>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bwMode="auto">
          <a:xfrm>
            <a:off x="772886" y="1737297"/>
            <a:ext cx="61223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descr="Письмо от свидетеля" id="4098" name="Picture 2">
            <a:extLst>
              <a:ext uri="{FF2B5EF4-FFF2-40B4-BE49-F238E27FC236}">
                <a16:creationId xmlns:a16="http://schemas.microsoft.com/office/drawing/2014/main" id="{74C3753C-A3D1-4CF8-B164-BDEB4B97CE79}"/>
              </a:ext>
            </a:extLst>
          </p:cNvPr>
          <p:cNvPicPr>
            <a:picLocks noChangeArrowheads="1" noChangeAspect="1"/>
          </p:cNvPicPr>
          <p:nvPr/>
        </p:nvPicPr>
        <p:blipFill rotWithShape="1">
          <a:blip r:embed="rId3">
            <a:extLst>
              <a:ext uri="{28A0092B-C50C-407E-A947-70E740481C1C}">
                <a14:useLocalDpi xmlns:a14="http://schemas.microsoft.com/office/drawing/2010/main" val="0"/>
              </a:ext>
            </a:extLst>
          </a:blip>
          <a:stretch/>
        </p:blipFill>
        <p:spPr bwMode="auto">
          <a:xfrm>
            <a:off x="7848931" y="554797"/>
            <a:ext cx="3505200" cy="50768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EB35587-0D12-4707-8224-EE89E0039EB9}"/>
              </a:ext>
            </a:extLst>
          </p:cNvPr>
          <p:cNvSpPr txBox="1"/>
          <p:nvPr/>
        </p:nvSpPr>
        <p:spPr>
          <a:xfrm>
            <a:off x="8420926" y="5754732"/>
            <a:ext cx="2895600" cy="338554"/>
          </a:xfrm>
          <a:prstGeom prst="rect">
            <a:avLst/>
          </a:prstGeom>
          <a:solidFill>
            <a:srgbClr val="FFFFFF">
              <a:alpha val="78824"/>
            </a:srgbClr>
          </a:solidFill>
        </p:spPr>
        <p:txBody>
          <a:bodyPr wrap="square">
            <a:spAutoFit/>
          </a:bodyPr>
          <a:lstStyle>
            <a:defPPr>
              <a:defRPr lang="ru-RU"/>
            </a:defPPr>
            <a:lvl1pPr algn="r">
              <a:defRPr i="1" sz="1600"/>
            </a:lvl1pPr>
          </a:lstStyle>
          <a:p>
            <a:r>
              <a:rPr dirty="0" lang="ru-RU"/>
              <a:t>Письмо свидетеля.</a:t>
            </a:r>
          </a:p>
        </p:txBody>
      </p:sp>
    </p:spTree>
    <p:extLst>
      <p:ext uri="{BB962C8B-B14F-4D97-AF65-F5344CB8AC3E}">
        <p14:creationId xmlns:p14="http://schemas.microsoft.com/office/powerpoint/2010/main" val="1509204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4"/>
          <p:cNvSpPr>
            <a:spLocks noGrp="1" noChangeArrowheads="1"/>
          </p:cNvSpPr>
          <p:nvPr>
            <p:ph type="title"/>
          </p:nvPr>
        </p:nvSpPr>
        <p:spPr>
          <a:xfrm>
            <a:off x="0" y="0"/>
            <a:ext cx="12192000" cy="973967"/>
          </a:xfrm>
        </p:spPr>
        <p:txBody>
          <a:bodyPr/>
          <a:lstStyle/>
          <a:p>
            <a:pPr algn="ctr" eaLnBrk="1" hangingPunct="1"/>
            <a:r>
              <a:rPr lang="ru-RU" altLang="ru-RU" sz="3600" b="1" dirty="0">
                <a:solidFill>
                  <a:srgbClr val="C00000"/>
                </a:solidFill>
              </a:rPr>
              <a:t>Карательные экспедиции</a:t>
            </a:r>
            <a:endParaRPr lang="ru-RU" altLang="ru-RU" sz="3600" b="1" dirty="0">
              <a:solidFill>
                <a:srgbClr val="00B050"/>
              </a:solidFill>
            </a:endParaRPr>
          </a:p>
        </p:txBody>
      </p:sp>
      <p:sp>
        <p:nvSpPr>
          <p:cNvPr id="266243" name="Номер слайда 5"/>
          <p:cNvSpPr txBox="1">
            <a:spLocks noGrp="1"/>
          </p:cNvSpPr>
          <p:nvPr/>
        </p:nvSpPr>
        <p:spPr bwMode="auto">
          <a:xfrm>
            <a:off x="9829800" y="6447186"/>
            <a:ext cx="2209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EADE078F-D2C3-42F5-8668-D66B38F50C12}" type="slidenum">
              <a:rPr lang="ru-RU" altLang="ru-RU" sz="1200"/>
              <a:pPr algn="r" eaLnBrk="1" hangingPunct="1"/>
              <a:t>12</a:t>
            </a:fld>
            <a:endParaRPr lang="ru-RU" altLang="ru-RU" sz="1200" dirty="0"/>
          </a:p>
        </p:txBody>
      </p:sp>
      <p:sp>
        <p:nvSpPr>
          <p:cNvPr id="8" name="Прямоугольник 7">
            <a:extLst>
              <a:ext uri="{FF2B5EF4-FFF2-40B4-BE49-F238E27FC236}">
                <a16:creationId xmlns:a16="http://schemas.microsoft.com/office/drawing/2014/main" id="{FFDF5BDE-F113-4AAB-A735-443A4EF5CAD2}"/>
              </a:ext>
            </a:extLst>
          </p:cNvPr>
          <p:cNvSpPr/>
          <p:nvPr/>
        </p:nvSpPr>
        <p:spPr>
          <a:xfrm>
            <a:off x="6705600" y="3579064"/>
            <a:ext cx="5092700" cy="2585323"/>
          </a:xfrm>
          <a:prstGeom prst="rect">
            <a:avLst/>
          </a:prstGeom>
        </p:spPr>
        <p:txBody>
          <a:bodyPr wrap="square">
            <a:spAutoFit/>
          </a:bodyPr>
          <a:lstStyle/>
          <a:p>
            <a:pPr algn="just"/>
            <a:r>
              <a:rPr lang="ru-RU" dirty="0"/>
              <a:t>Многие населенные пункты в Беларуси уничтожались по нескольку раз.</a:t>
            </a:r>
          </a:p>
          <a:p>
            <a:pPr algn="just"/>
            <a:endParaRPr lang="ru-RU" dirty="0"/>
          </a:p>
          <a:p>
            <a:pPr algn="just"/>
            <a:r>
              <a:rPr lang="ru-RU" dirty="0"/>
              <a:t>Например, в </a:t>
            </a:r>
            <a:r>
              <a:rPr lang="ru-RU" u="sng" dirty="0"/>
              <a:t>Витебской области </a:t>
            </a:r>
            <a:r>
              <a:rPr lang="ru-RU" b="1" dirty="0"/>
              <a:t>243</a:t>
            </a:r>
            <a:r>
              <a:rPr lang="ru-RU" dirty="0"/>
              <a:t> деревни сжигались дважды, </a:t>
            </a:r>
            <a:r>
              <a:rPr lang="ru-RU" b="1" dirty="0"/>
              <a:t>83</a:t>
            </a:r>
            <a:r>
              <a:rPr lang="ru-RU" dirty="0"/>
              <a:t> — трижды; в  </a:t>
            </a:r>
            <a:r>
              <a:rPr lang="ru-RU" u="sng" dirty="0"/>
              <a:t>Минской</a:t>
            </a:r>
            <a:r>
              <a:rPr lang="ru-RU" dirty="0"/>
              <a:t>  — </a:t>
            </a:r>
            <a:r>
              <a:rPr lang="ru-RU" b="1" dirty="0"/>
              <a:t>92</a:t>
            </a:r>
            <a:r>
              <a:rPr lang="ru-RU" dirty="0"/>
              <a:t> населенных пункта сравнивались с землей дважды, </a:t>
            </a:r>
            <a:r>
              <a:rPr lang="ru-RU" b="1" dirty="0"/>
              <a:t>40</a:t>
            </a:r>
            <a:r>
              <a:rPr lang="ru-RU" dirty="0"/>
              <a:t>  — трижды, </a:t>
            </a:r>
            <a:r>
              <a:rPr lang="ru-RU" b="1" dirty="0"/>
              <a:t>16</a:t>
            </a:r>
            <a:r>
              <a:rPr lang="ru-RU" dirty="0"/>
              <a:t>  — четыре и  более раз.</a:t>
            </a:r>
          </a:p>
        </p:txBody>
      </p:sp>
      <p:sp>
        <p:nvSpPr>
          <p:cNvPr id="13" name="TextBox 12">
            <a:extLst>
              <a:ext uri="{FF2B5EF4-FFF2-40B4-BE49-F238E27FC236}">
                <a16:creationId xmlns:a16="http://schemas.microsoft.com/office/drawing/2014/main" id="{E3A0F248-924B-45BE-BAF2-E38FCC308452}"/>
              </a:ext>
            </a:extLst>
          </p:cNvPr>
          <p:cNvSpPr txBox="1"/>
          <p:nvPr/>
        </p:nvSpPr>
        <p:spPr>
          <a:xfrm>
            <a:off x="6705600" y="1339961"/>
            <a:ext cx="5092700" cy="2025509"/>
          </a:xfrm>
          <a:prstGeom prst="rect">
            <a:avLst/>
          </a:prstGeom>
          <a:solidFill>
            <a:schemeClr val="accent2">
              <a:lumMod val="20000"/>
              <a:lumOff val="80000"/>
            </a:schemeClr>
          </a:solidFill>
        </p:spPr>
        <p:txBody>
          <a:bodyPr wrap="square" tIns="180000" bIns="180000">
            <a:spAutoFit/>
          </a:bodyPr>
          <a:lstStyle/>
          <a:p>
            <a:pPr algn="just"/>
            <a:r>
              <a:rPr lang="ru-RU" dirty="0"/>
              <a:t>Для борьбы с </a:t>
            </a:r>
            <a:r>
              <a:rPr lang="ru-RU" dirty="0" err="1"/>
              <a:t>антигерманским</a:t>
            </a:r>
            <a:r>
              <a:rPr lang="ru-RU" dirty="0"/>
              <a:t> сопротивлением, подавления коммунистической идеологии и устрашения населения широко использовались </a:t>
            </a:r>
            <a:r>
              <a:rPr lang="ru-RU" b="1" dirty="0"/>
              <a:t>карательные экспедиции</a:t>
            </a:r>
            <a:r>
              <a:rPr lang="ru-RU" dirty="0"/>
              <a:t>.</a:t>
            </a:r>
          </a:p>
        </p:txBody>
      </p:sp>
      <p:pic>
        <p:nvPicPr>
          <p:cNvPr id="7" name="Рисунок 6">
            <a:extLst>
              <a:ext uri="{FF2B5EF4-FFF2-40B4-BE49-F238E27FC236}">
                <a16:creationId xmlns:a16="http://schemas.microsoft.com/office/drawing/2014/main" id="{A5107E74-1E82-4C06-B586-3B6EFF30166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12" y="1350014"/>
            <a:ext cx="5902753" cy="5334000"/>
          </a:xfrm>
          <a:prstGeom prst="rect">
            <a:avLst/>
          </a:prstGeom>
        </p:spPr>
      </p:pic>
    </p:spTree>
    <p:extLst>
      <p:ext uri="{BB962C8B-B14F-4D97-AF65-F5344CB8AC3E}">
        <p14:creationId xmlns:p14="http://schemas.microsoft.com/office/powerpoint/2010/main" val="2675483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48947-9BDF-4390-9BD2-C239B3B57B5D}"/>
              </a:ext>
            </a:extLst>
          </p:cNvPr>
          <p:cNvSpPr txBox="1"/>
          <p:nvPr/>
        </p:nvSpPr>
        <p:spPr>
          <a:xfrm>
            <a:off x="304800" y="381000"/>
            <a:ext cx="11353800" cy="917513"/>
          </a:xfrm>
          <a:prstGeom prst="rect">
            <a:avLst/>
          </a:prstGeom>
          <a:solidFill>
            <a:schemeClr val="accent2">
              <a:lumMod val="20000"/>
              <a:lumOff val="80000"/>
            </a:schemeClr>
          </a:solidFill>
        </p:spPr>
        <p:txBody>
          <a:bodyPr wrap="square" tIns="180000" bIns="180000">
            <a:spAutoFit/>
          </a:bodyPr>
          <a:lstStyle>
            <a:defPPr>
              <a:defRPr lang="ru-RU"/>
            </a:defPPr>
            <a:lvl1pPr algn="just"/>
          </a:lstStyle>
          <a:p>
            <a:r>
              <a:rPr lang="ru-RU" b="1" dirty="0"/>
              <a:t>Коллаборационизм</a:t>
            </a:r>
            <a:r>
              <a:rPr lang="ru-RU" dirty="0"/>
              <a:t> – осознанное, добровольное и умышленное сотрудничество с врагом, в его интересах и в ущерб своему государству. </a:t>
            </a:r>
          </a:p>
        </p:txBody>
      </p:sp>
      <p:graphicFrame>
        <p:nvGraphicFramePr>
          <p:cNvPr id="2" name="Таблица 4">
            <a:extLst>
              <a:ext uri="{FF2B5EF4-FFF2-40B4-BE49-F238E27FC236}">
                <a16:creationId xmlns:a16="http://schemas.microsoft.com/office/drawing/2014/main" id="{4BD0366A-50CF-4262-9F6A-E5F2D798DF1A}"/>
              </a:ext>
            </a:extLst>
          </p:cNvPr>
          <p:cNvGraphicFramePr>
            <a:graphicFrameLocks noGrp="1"/>
          </p:cNvGraphicFramePr>
          <p:nvPr>
            <p:extLst>
              <p:ext uri="{D42A27DB-BD31-4B8C-83A1-F6EECF244321}">
                <p14:modId xmlns:p14="http://schemas.microsoft.com/office/powerpoint/2010/main" val="2689296151"/>
              </p:ext>
            </p:extLst>
          </p:nvPr>
        </p:nvGraphicFramePr>
        <p:xfrm>
          <a:off x="304800" y="1828800"/>
          <a:ext cx="11353800" cy="4417060"/>
        </p:xfrm>
        <a:graphic>
          <a:graphicData uri="http://schemas.openxmlformats.org/drawingml/2006/table">
            <a:tbl>
              <a:tblPr firstRow="1" bandRow="1">
                <a:tableStyleId>{5C22544A-7EE6-4342-B048-85BDC9FD1C3A}</a:tableStyleId>
              </a:tblPr>
              <a:tblGrid>
                <a:gridCol w="3731669">
                  <a:extLst>
                    <a:ext uri="{9D8B030D-6E8A-4147-A177-3AD203B41FA5}">
                      <a16:colId xmlns:a16="http://schemas.microsoft.com/office/drawing/2014/main" val="3713129725"/>
                    </a:ext>
                  </a:extLst>
                </a:gridCol>
                <a:gridCol w="7622131">
                  <a:extLst>
                    <a:ext uri="{9D8B030D-6E8A-4147-A177-3AD203B41FA5}">
                      <a16:colId xmlns:a16="http://schemas.microsoft.com/office/drawing/2014/main" val="2014786410"/>
                    </a:ext>
                  </a:extLst>
                </a:gridCol>
              </a:tblGrid>
              <a:tr h="370840">
                <a:tc gridSpan="2">
                  <a:txBody>
                    <a:bodyPr/>
                    <a:lstStyle/>
                    <a:p>
                      <a:r>
                        <a:rPr lang="ru-RU" dirty="0"/>
                        <a:t>Коллаборационистские организации, созданные на территории Беларуси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extLst>
                  <a:ext uri="{0D108BD9-81ED-4DB2-BD59-A6C34878D82A}">
                    <a16:rowId xmlns:a16="http://schemas.microsoft.com/office/drawing/2014/main" val="2219753892"/>
                  </a:ext>
                </a:extLst>
              </a:tr>
              <a:tr h="0">
                <a:tc>
                  <a:txBody>
                    <a:bodyPr/>
                    <a:lstStyle/>
                    <a:p>
                      <a:pPr algn="just">
                        <a:lnSpc>
                          <a:spcPct val="90000"/>
                        </a:lnSpc>
                      </a:pPr>
                      <a:r>
                        <a:rPr lang="ru-RU" sz="1500" b="1" dirty="0"/>
                        <a:t>Белорусская народная самопомощь (БНС)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90000"/>
                        </a:lnSpc>
                      </a:pPr>
                      <a:r>
                        <a:rPr lang="ru-RU" sz="1500" dirty="0"/>
                        <a:t>Занималась вербовкой и вывозом населения на принудительные работы в </a:t>
                      </a:r>
                      <a:r>
                        <a:rPr lang="ru-RU" sz="1500" dirty="0">
                          <a:solidFill>
                            <a:schemeClr val="tx1"/>
                          </a:solidFill>
                        </a:rPr>
                        <a:t>Т</a:t>
                      </a:r>
                      <a:r>
                        <a:rPr lang="ru-RU" sz="1500" dirty="0"/>
                        <a:t>ретий рейх, организацией военного дела, школьного образования, здравоохранения, культуры и пропаганды германского нацизма</a:t>
                      </a:r>
                      <a:r>
                        <a:rPr lang="ru-RU" sz="1500" dirty="0">
                          <a:solidFill>
                            <a:schemeClr val="tx1"/>
                          </a:solidFill>
                        </a:rPr>
                        <a:t>.</a:t>
                      </a:r>
                      <a:r>
                        <a:rPr lang="ru-RU" sz="15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519425"/>
                  </a:ext>
                </a:extLst>
              </a:tr>
              <a:tr h="370840">
                <a:tc>
                  <a:txBody>
                    <a:bodyPr/>
                    <a:lstStyle/>
                    <a:p>
                      <a:pPr algn="just">
                        <a:lnSpc>
                          <a:spcPct val="90000"/>
                        </a:lnSpc>
                      </a:pPr>
                      <a:r>
                        <a:rPr lang="ru-RU" sz="1500" b="1" dirty="0"/>
                        <a:t>Белорусский корпус самообороны (БКС)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lang="ru-RU" sz="1500" dirty="0"/>
                        <a:t>Военизированное соединение БНС, созданное для борьбы против партизан и подпольщиков</a:t>
                      </a:r>
                      <a:r>
                        <a:rPr lang="ru-RU" sz="1500" dirty="0">
                          <a:solidFill>
                            <a:schemeClr val="tx1"/>
                          </a:solidFill>
                        </a:rPr>
                        <a:t>.</a:t>
                      </a:r>
                      <a:r>
                        <a:rPr lang="ru-RU" sz="15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374371"/>
                  </a:ext>
                </a:extLst>
              </a:tr>
              <a:tr h="370840">
                <a:tc>
                  <a:txBody>
                    <a:bodyPr/>
                    <a:lstStyle/>
                    <a:p>
                      <a:pPr algn="just">
                        <a:lnSpc>
                          <a:spcPct val="90000"/>
                        </a:lnSpc>
                      </a:pPr>
                      <a:r>
                        <a:rPr lang="ru-RU" sz="1500" b="1" dirty="0"/>
                        <a:t>Союз белорусской молодежи (СБМ)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90000"/>
                        </a:lnSpc>
                      </a:pPr>
                      <a:r>
                        <a:rPr lang="ru-RU" sz="1500" dirty="0"/>
                        <a:t>Молодежная организация по подготовке кадров для местного самоуправления; пополнения полицейских и фронтовых добровольческих формирований; выполнения трудовой повинности как в </a:t>
                      </a:r>
                      <a:r>
                        <a:rPr lang="ru-RU" sz="1500" dirty="0">
                          <a:solidFill>
                            <a:schemeClr val="tx1"/>
                          </a:solidFill>
                        </a:rPr>
                        <a:t>Беларуси, </a:t>
                      </a:r>
                      <a:r>
                        <a:rPr lang="ru-RU" sz="1500" dirty="0"/>
                        <a:t>так и, в случае надобности, в Германии</a:t>
                      </a:r>
                      <a:r>
                        <a:rPr lang="ru-RU" sz="15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0371135"/>
                  </a:ext>
                </a:extLst>
              </a:tr>
              <a:tr h="370840">
                <a:tc>
                  <a:txBody>
                    <a:bodyPr/>
                    <a:lstStyle/>
                    <a:p>
                      <a:pPr algn="just">
                        <a:lnSpc>
                          <a:spcPct val="90000"/>
                        </a:lnSpc>
                      </a:pPr>
                      <a:r>
                        <a:rPr lang="ru-RU" sz="1500" b="1" dirty="0"/>
                        <a:t>Белорусская рада доверия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90000"/>
                        </a:lnSpc>
                      </a:pPr>
                      <a:r>
                        <a:rPr lang="ru-RU" sz="1500" dirty="0"/>
                        <a:t>Совещательный орган из представителей белорусской общественности, созданный с целью привлечения местного населения к реализации оккупационной политики. Предшественница Белорусской центральной рады.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4296531"/>
                  </a:ext>
                </a:extLst>
              </a:tr>
              <a:tr h="370840">
                <a:tc>
                  <a:txBody>
                    <a:bodyPr/>
                    <a:lstStyle/>
                    <a:p>
                      <a:pPr algn="just">
                        <a:lnSpc>
                          <a:spcPct val="90000"/>
                        </a:lnSpc>
                      </a:pPr>
                      <a:r>
                        <a:rPr lang="ru-RU" sz="1500" b="1" dirty="0"/>
                        <a:t>Белорусская </a:t>
                      </a:r>
                      <a:r>
                        <a:rPr lang="ru-RU" sz="1500" b="1" dirty="0">
                          <a:solidFill>
                            <a:schemeClr val="tx1"/>
                          </a:solidFill>
                        </a:rPr>
                        <a:t>ц</a:t>
                      </a:r>
                      <a:r>
                        <a:rPr lang="ru-RU" sz="1500" b="1" dirty="0"/>
                        <a:t>ентральная </a:t>
                      </a:r>
                      <a:r>
                        <a:rPr lang="ru-RU" sz="1500" b="1" dirty="0">
                          <a:solidFill>
                            <a:schemeClr val="tx1"/>
                          </a:solidFill>
                        </a:rPr>
                        <a:t>р</a:t>
                      </a:r>
                      <a:r>
                        <a:rPr lang="ru-RU" sz="1500" b="1" dirty="0"/>
                        <a:t>ада (БЦР)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90000"/>
                        </a:lnSpc>
                      </a:pPr>
                      <a:r>
                        <a:rPr lang="ru-RU" sz="1500" dirty="0"/>
                        <a:t>Коллаборационистская администрация</a:t>
                      </a:r>
                      <a:r>
                        <a:rPr lang="ru-RU" sz="1500" dirty="0">
                          <a:solidFill>
                            <a:schemeClr val="tx1"/>
                          </a:solidFill>
                        </a:rPr>
                        <a:t>;</a:t>
                      </a:r>
                      <a:r>
                        <a:rPr lang="ru-RU" sz="1500" dirty="0"/>
                        <a:t> выполняла в основном полицейские и пропагандистские функции</a:t>
                      </a:r>
                      <a:r>
                        <a:rPr lang="ru-RU" sz="15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347084"/>
                  </a:ext>
                </a:extLst>
              </a:tr>
              <a:tr h="370840">
                <a:tc>
                  <a:txBody>
                    <a:bodyPr/>
                    <a:lstStyle/>
                    <a:p>
                      <a:pPr algn="just">
                        <a:lnSpc>
                          <a:spcPct val="90000"/>
                        </a:lnSpc>
                      </a:pPr>
                      <a:r>
                        <a:rPr lang="ru-RU" sz="1500" b="1" dirty="0"/>
                        <a:t>Белорусская краевая оборона (БКО)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90000"/>
                        </a:lnSpc>
                      </a:pPr>
                      <a:r>
                        <a:rPr lang="ru-RU" sz="1500" dirty="0"/>
                        <a:t>Вооруженные силы, созданные БЦР, для борьбы с партизанами и частями Красной Армии</a:t>
                      </a:r>
                      <a:r>
                        <a:rPr lang="ru-RU" sz="1500" dirty="0">
                          <a:solidFill>
                            <a:srgbClr val="C00000"/>
                          </a:solidFill>
                        </a:rPr>
                        <a:t>.</a:t>
                      </a:r>
                      <a:endParaRPr lang="ru-RU"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4566781"/>
                  </a:ext>
                </a:extLst>
              </a:tr>
            </a:tbl>
          </a:graphicData>
        </a:graphic>
      </p:graphicFrame>
    </p:spTree>
    <p:extLst>
      <p:ext uri="{BB962C8B-B14F-4D97-AF65-F5344CB8AC3E}">
        <p14:creationId xmlns:p14="http://schemas.microsoft.com/office/powerpoint/2010/main" val="744021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AF36BB-AC1E-48FC-B03B-9FC6C08F54A6}"/>
              </a:ext>
            </a:extLst>
          </p:cNvPr>
          <p:cNvSpPr txBox="1"/>
          <p:nvPr/>
        </p:nvSpPr>
        <p:spPr>
          <a:xfrm>
            <a:off x="457200" y="228600"/>
            <a:ext cx="11277600" cy="6078587"/>
          </a:xfrm>
          <a:prstGeom prst="rect">
            <a:avLst/>
          </a:prstGeom>
          <a:noFill/>
        </p:spPr>
        <p:txBody>
          <a:bodyPr wrap="square">
            <a:spAutoFit/>
          </a:bodyPr>
          <a:lstStyle/>
          <a:p>
            <a:pPr algn="just"/>
            <a:r>
              <a:rPr lang="en-US" sz="1600" dirty="0">
                <a:solidFill>
                  <a:srgbClr val="000000"/>
                </a:solidFill>
                <a:latin typeface="+mn-lt"/>
                <a:cs typeface="Times New Roman" panose="02020603050405020304" pitchFamily="18" charset="0"/>
              </a:rPr>
              <a:t>В </a:t>
            </a:r>
            <a:r>
              <a:rPr lang="en-US" sz="1600" dirty="0" err="1">
                <a:solidFill>
                  <a:srgbClr val="000000"/>
                </a:solidFill>
                <a:latin typeface="+mn-lt"/>
                <a:cs typeface="Times New Roman" panose="02020603050405020304" pitchFamily="18" charset="0"/>
              </a:rPr>
              <a:t>январе</a:t>
            </a:r>
            <a:r>
              <a:rPr lang="en-US" sz="1600" dirty="0">
                <a:solidFill>
                  <a:srgbClr val="000000"/>
                </a:solidFill>
                <a:latin typeface="+mn-lt"/>
                <a:cs typeface="Times New Roman" panose="02020603050405020304" pitchFamily="18" charset="0"/>
              </a:rPr>
              <a:t> 1943 </a:t>
            </a:r>
            <a:r>
              <a:rPr lang="en-US" sz="1600" dirty="0" err="1">
                <a:solidFill>
                  <a:srgbClr val="000000"/>
                </a:solidFill>
                <a:latin typeface="+mn-lt"/>
                <a:cs typeface="Times New Roman" panose="02020603050405020304" pitchFamily="18" charset="0"/>
              </a:rPr>
              <a:t>года</a:t>
            </a:r>
            <a:r>
              <a:rPr lang="en-US" sz="1600" dirty="0">
                <a:solidFill>
                  <a:srgbClr val="000000"/>
                </a:solidFill>
                <a:latin typeface="+mn-lt"/>
                <a:cs typeface="Times New Roman" panose="02020603050405020304" pitchFamily="18" charset="0"/>
              </a:rPr>
              <a:t> </a:t>
            </a:r>
            <a:r>
              <a:rPr lang="en-US" sz="1600" dirty="0" err="1">
                <a:latin typeface="+mn-lt"/>
                <a:cs typeface="Times New Roman" panose="02020603050405020304" pitchFamily="18" charset="0"/>
              </a:rPr>
              <a:t>немц</a:t>
            </a:r>
            <a:r>
              <a:rPr lang="ru-RU" sz="1600" dirty="0">
                <a:latin typeface="+mn-lt"/>
                <a:cs typeface="Times New Roman" panose="02020603050405020304" pitchFamily="18" charset="0"/>
              </a:rPr>
              <a:t>ы создали</a:t>
            </a:r>
            <a:r>
              <a:rPr lang="en-US" sz="1600" dirty="0">
                <a:latin typeface="+mn-lt"/>
                <a:cs typeface="Times New Roman" panose="02020603050405020304" pitchFamily="18" charset="0"/>
              </a:rPr>
              <a:t> </a:t>
            </a:r>
            <a:r>
              <a:rPr lang="en-US" sz="1600" dirty="0" err="1">
                <a:solidFill>
                  <a:srgbClr val="000000"/>
                </a:solidFill>
                <a:latin typeface="+mn-lt"/>
                <a:cs typeface="Times New Roman" panose="02020603050405020304" pitchFamily="18" charset="0"/>
              </a:rPr>
              <a:t>по</a:t>
            </a:r>
            <a:r>
              <a:rPr lang="en-US" sz="1600" dirty="0">
                <a:solidFill>
                  <a:srgbClr val="000000"/>
                </a:solidFill>
                <a:latin typeface="+mn-lt"/>
                <a:cs typeface="Times New Roman" panose="02020603050405020304" pitchFamily="18" charset="0"/>
              </a:rPr>
              <a:t> </a:t>
            </a:r>
            <a:r>
              <a:rPr lang="en-US" sz="1600" dirty="0" err="1">
                <a:solidFill>
                  <a:srgbClr val="000000"/>
                </a:solidFill>
                <a:latin typeface="+mn-lt"/>
                <a:cs typeface="Times New Roman" panose="02020603050405020304" pitchFamily="18" charset="0"/>
              </a:rPr>
              <a:t>национальному</a:t>
            </a:r>
            <a:r>
              <a:rPr lang="en-US" sz="1600" dirty="0">
                <a:solidFill>
                  <a:srgbClr val="000000"/>
                </a:solidFill>
                <a:latin typeface="+mn-lt"/>
                <a:cs typeface="Times New Roman" panose="02020603050405020304" pitchFamily="18" charset="0"/>
              </a:rPr>
              <a:t> </a:t>
            </a:r>
            <a:r>
              <a:rPr lang="en-US" sz="1600" dirty="0" err="1">
                <a:solidFill>
                  <a:srgbClr val="000000"/>
                </a:solidFill>
                <a:latin typeface="+mn-lt"/>
                <a:cs typeface="Times New Roman" panose="02020603050405020304" pitchFamily="18" charset="0"/>
              </a:rPr>
              <a:t>признаку</a:t>
            </a:r>
            <a:r>
              <a:rPr lang="en-US" sz="1600" dirty="0">
                <a:solidFill>
                  <a:srgbClr val="000000"/>
                </a:solidFill>
                <a:latin typeface="+mn-lt"/>
                <a:cs typeface="Times New Roman" panose="02020603050405020304" pitchFamily="18" charset="0"/>
              </a:rPr>
              <a:t> </a:t>
            </a:r>
            <a:r>
              <a:rPr lang="en-US" sz="1600" b="1" dirty="0">
                <a:solidFill>
                  <a:srgbClr val="000000"/>
                </a:solidFill>
                <a:latin typeface="+mn-lt"/>
                <a:cs typeface="Times New Roman" panose="02020603050405020304" pitchFamily="18" charset="0"/>
              </a:rPr>
              <a:t>13-й (</a:t>
            </a:r>
            <a:r>
              <a:rPr lang="en-US" sz="1600" b="1" dirty="0" err="1">
                <a:solidFill>
                  <a:srgbClr val="000000"/>
                </a:solidFill>
                <a:latin typeface="+mn-lt"/>
                <a:cs typeface="Times New Roman" panose="02020603050405020304" pitchFamily="18" charset="0"/>
              </a:rPr>
              <a:t>белорусский</a:t>
            </a:r>
            <a:r>
              <a:rPr lang="en-US" sz="1600" b="1" dirty="0">
                <a:solidFill>
                  <a:srgbClr val="000000"/>
                </a:solidFill>
                <a:latin typeface="+mn-lt"/>
                <a:cs typeface="Times New Roman" panose="02020603050405020304" pitchFamily="18" charset="0"/>
              </a:rPr>
              <a:t>)</a:t>
            </a:r>
            <a:r>
              <a:rPr lang="ru-RU" sz="1600" b="1" dirty="0">
                <a:solidFill>
                  <a:srgbClr val="000000"/>
                </a:solidFill>
                <a:latin typeface="+mn-lt"/>
                <a:cs typeface="Times New Roman" panose="02020603050405020304" pitchFamily="18" charset="0"/>
              </a:rPr>
              <a:t> </a:t>
            </a:r>
            <a:r>
              <a:rPr lang="en-US" sz="1600" b="1" dirty="0" err="1">
                <a:solidFill>
                  <a:srgbClr val="000000"/>
                </a:solidFill>
                <a:latin typeface="+mn-lt"/>
                <a:cs typeface="Times New Roman" panose="02020603050405020304" pitchFamily="18" charset="0"/>
              </a:rPr>
              <a:t>батальон</a:t>
            </a:r>
            <a:r>
              <a:rPr lang="en-US" sz="1600" b="1" dirty="0">
                <a:solidFill>
                  <a:srgbClr val="000000"/>
                </a:solidFill>
                <a:latin typeface="+mn-lt"/>
                <a:cs typeface="Times New Roman" panose="02020603050405020304" pitchFamily="18" charset="0"/>
              </a:rPr>
              <a:t> СС </a:t>
            </a:r>
            <a:r>
              <a:rPr lang="en-US" sz="1600" b="1" dirty="0" err="1">
                <a:solidFill>
                  <a:srgbClr val="000000"/>
                </a:solidFill>
                <a:latin typeface="+mn-lt"/>
                <a:cs typeface="Times New Roman" panose="02020603050405020304" pitchFamily="18" charset="0"/>
              </a:rPr>
              <a:t>при</a:t>
            </a:r>
            <a:r>
              <a:rPr lang="en-US" sz="1600" b="1" dirty="0">
                <a:solidFill>
                  <a:srgbClr val="000000"/>
                </a:solidFill>
                <a:latin typeface="+mn-lt"/>
                <a:cs typeface="Times New Roman" panose="02020603050405020304" pitchFamily="18" charset="0"/>
              </a:rPr>
              <a:t> </a:t>
            </a:r>
            <a:r>
              <a:rPr lang="en-US" sz="1600" b="1" dirty="0">
                <a:latin typeface="+mn-lt"/>
                <a:cs typeface="Times New Roman" panose="02020603050405020304" pitchFamily="18" charset="0"/>
              </a:rPr>
              <a:t>С</a:t>
            </a:r>
            <a:r>
              <a:rPr lang="ru-RU" sz="1600" b="1" dirty="0" err="1">
                <a:latin typeface="+mn-lt"/>
                <a:cs typeface="Times New Roman" panose="02020603050405020304" pitchFamily="18" charset="0"/>
              </a:rPr>
              <a:t>лужбе</a:t>
            </a:r>
            <a:r>
              <a:rPr lang="ru-RU" sz="1600" b="1" dirty="0">
                <a:latin typeface="+mn-lt"/>
                <a:cs typeface="Times New Roman" panose="02020603050405020304" pitchFamily="18" charset="0"/>
              </a:rPr>
              <a:t> безопасности (С</a:t>
            </a:r>
            <a:r>
              <a:rPr lang="en-US" sz="1600" b="1" dirty="0">
                <a:latin typeface="+mn-lt"/>
                <a:cs typeface="Times New Roman" panose="02020603050405020304" pitchFamily="18" charset="0"/>
              </a:rPr>
              <a:t>Д</a:t>
            </a:r>
            <a:r>
              <a:rPr lang="ru-RU" sz="1600" b="1" dirty="0">
                <a:latin typeface="+mn-lt"/>
                <a:cs typeface="Times New Roman" panose="02020603050405020304" pitchFamily="18" charset="0"/>
              </a:rPr>
              <a:t>)</a:t>
            </a:r>
            <a:r>
              <a:rPr lang="en-US" sz="1600" b="1" dirty="0">
                <a:latin typeface="+mn-lt"/>
                <a:cs typeface="Times New Roman" panose="02020603050405020304" pitchFamily="18" charset="0"/>
              </a:rPr>
              <a:t>.</a:t>
            </a:r>
            <a:r>
              <a:rPr lang="en-US" sz="1600" dirty="0">
                <a:latin typeface="+mn-lt"/>
                <a:cs typeface="Times New Roman" panose="02020603050405020304" pitchFamily="18" charset="0"/>
              </a:rPr>
              <a:t> </a:t>
            </a:r>
            <a:r>
              <a:rPr lang="en-US" sz="1600" dirty="0" err="1">
                <a:solidFill>
                  <a:srgbClr val="000000"/>
                </a:solidFill>
                <a:latin typeface="+mn-lt"/>
                <a:cs typeface="Times New Roman" panose="02020603050405020304" pitchFamily="18" charset="0"/>
              </a:rPr>
              <a:t>Командные</a:t>
            </a:r>
            <a:r>
              <a:rPr lang="en-US" sz="1600" dirty="0">
                <a:solidFill>
                  <a:srgbClr val="000000"/>
                </a:solidFill>
                <a:latin typeface="+mn-lt"/>
                <a:cs typeface="Times New Roman" panose="02020603050405020304" pitchFamily="18" charset="0"/>
              </a:rPr>
              <a:t> </a:t>
            </a:r>
            <a:r>
              <a:rPr lang="en-US" sz="1600" dirty="0" err="1">
                <a:solidFill>
                  <a:srgbClr val="000000"/>
                </a:solidFill>
                <a:latin typeface="+mn-lt"/>
                <a:cs typeface="Times New Roman" panose="02020603050405020304" pitchFamily="18" charset="0"/>
              </a:rPr>
              <a:t>должности</a:t>
            </a:r>
            <a:r>
              <a:rPr lang="ru-RU" sz="1600" dirty="0">
                <a:solidFill>
                  <a:srgbClr val="000000"/>
                </a:solidFill>
                <a:latin typeface="+mn-lt"/>
                <a:cs typeface="Times New Roman" panose="02020603050405020304" pitchFamily="18" charset="0"/>
              </a:rPr>
              <a:t> </a:t>
            </a:r>
            <a:r>
              <a:rPr lang="en-US" sz="1600" dirty="0" err="1">
                <a:solidFill>
                  <a:srgbClr val="000000"/>
                </a:solidFill>
                <a:latin typeface="+mn-lt"/>
                <a:cs typeface="Times New Roman" panose="02020603050405020304" pitchFamily="18" charset="0"/>
              </a:rPr>
              <a:t>вплоть</a:t>
            </a:r>
            <a:r>
              <a:rPr lang="en-US" sz="1600" dirty="0">
                <a:solidFill>
                  <a:srgbClr val="000000"/>
                </a:solidFill>
                <a:latin typeface="+mn-lt"/>
                <a:cs typeface="Times New Roman" panose="02020603050405020304" pitchFamily="18" charset="0"/>
              </a:rPr>
              <a:t> </a:t>
            </a:r>
            <a:r>
              <a:rPr lang="en-US" sz="1600" dirty="0" err="1">
                <a:solidFill>
                  <a:srgbClr val="000000"/>
                </a:solidFill>
                <a:latin typeface="+mn-lt"/>
                <a:cs typeface="Times New Roman" panose="02020603050405020304" pitchFamily="18" charset="0"/>
              </a:rPr>
              <a:t>до</a:t>
            </a:r>
            <a:r>
              <a:rPr lang="en-US" sz="1600" dirty="0">
                <a:solidFill>
                  <a:srgbClr val="000000"/>
                </a:solidFill>
                <a:latin typeface="+mn-lt"/>
                <a:cs typeface="Times New Roman" panose="02020603050405020304" pitchFamily="18" charset="0"/>
              </a:rPr>
              <a:t> </a:t>
            </a:r>
            <a:r>
              <a:rPr lang="en-US" sz="1600" dirty="0" err="1">
                <a:solidFill>
                  <a:srgbClr val="000000"/>
                </a:solidFill>
                <a:latin typeface="+mn-lt"/>
                <a:cs typeface="Times New Roman" panose="02020603050405020304" pitchFamily="18" charset="0"/>
              </a:rPr>
              <a:t>командира</a:t>
            </a:r>
            <a:r>
              <a:rPr lang="en-US" sz="1600" dirty="0">
                <a:solidFill>
                  <a:srgbClr val="000000"/>
                </a:solidFill>
                <a:latin typeface="+mn-lt"/>
                <a:cs typeface="Times New Roman" panose="02020603050405020304" pitchFamily="18" charset="0"/>
              </a:rPr>
              <a:t> </a:t>
            </a:r>
            <a:r>
              <a:rPr lang="en-US" sz="1600" dirty="0" err="1">
                <a:solidFill>
                  <a:srgbClr val="000000"/>
                </a:solidFill>
                <a:latin typeface="+mn-lt"/>
                <a:cs typeface="Times New Roman" panose="02020603050405020304" pitchFamily="18" charset="0"/>
              </a:rPr>
              <a:t>роты</a:t>
            </a:r>
            <a:r>
              <a:rPr lang="en-US" sz="1600" dirty="0">
                <a:solidFill>
                  <a:srgbClr val="000000"/>
                </a:solidFill>
                <a:latin typeface="+mn-lt"/>
                <a:cs typeface="Times New Roman" panose="02020603050405020304" pitchFamily="18" charset="0"/>
              </a:rPr>
              <a:t> </a:t>
            </a:r>
            <a:r>
              <a:rPr lang="en-US" sz="1600" dirty="0" err="1">
                <a:solidFill>
                  <a:srgbClr val="000000"/>
                </a:solidFill>
                <a:latin typeface="+mn-lt"/>
                <a:cs typeface="Times New Roman" panose="02020603050405020304" pitchFamily="18" charset="0"/>
              </a:rPr>
              <a:t>занимали</a:t>
            </a:r>
            <a:r>
              <a:rPr lang="en-US" sz="1600" dirty="0">
                <a:solidFill>
                  <a:srgbClr val="000000"/>
                </a:solidFill>
                <a:latin typeface="+mn-lt"/>
                <a:cs typeface="Times New Roman" panose="02020603050405020304" pitchFamily="18" charset="0"/>
              </a:rPr>
              <a:t> </a:t>
            </a:r>
            <a:r>
              <a:rPr lang="en-US" sz="1600" dirty="0" err="1">
                <a:solidFill>
                  <a:srgbClr val="000000"/>
                </a:solidFill>
                <a:latin typeface="+mn-lt"/>
                <a:cs typeface="Times New Roman" panose="02020603050405020304" pitchFamily="18" charset="0"/>
              </a:rPr>
              <a:t>белорусы</a:t>
            </a:r>
            <a:r>
              <a:rPr lang="en-US" sz="1600" dirty="0">
                <a:solidFill>
                  <a:srgbClr val="000000"/>
                </a:solidFill>
                <a:latin typeface="+mn-lt"/>
                <a:cs typeface="Times New Roman" panose="02020603050405020304" pitchFamily="18" charset="0"/>
              </a:rPr>
              <a:t>.</a:t>
            </a:r>
            <a:r>
              <a:rPr lang="ru-RU" sz="1600" dirty="0">
                <a:solidFill>
                  <a:srgbClr val="000000"/>
                </a:solidFill>
                <a:latin typeface="+mn-lt"/>
                <a:cs typeface="Times New Roman" panose="02020603050405020304" pitchFamily="18" charset="0"/>
              </a:rPr>
              <a:t> </a:t>
            </a:r>
            <a:r>
              <a:rPr lang="en-US" sz="1600" dirty="0">
                <a:solidFill>
                  <a:srgbClr val="000000"/>
                </a:solidFill>
                <a:latin typeface="+mn-lt"/>
                <a:cs typeface="Times New Roman" panose="02020603050405020304" pitchFamily="18" charset="0"/>
              </a:rPr>
              <a:t>В </a:t>
            </a:r>
            <a:r>
              <a:rPr lang="en-US" sz="1600" dirty="0" err="1">
                <a:solidFill>
                  <a:srgbClr val="000000"/>
                </a:solidFill>
                <a:latin typeface="+mn-lt"/>
                <a:cs typeface="Times New Roman" panose="02020603050405020304" pitchFamily="18" charset="0"/>
              </a:rPr>
              <a:t>задачи</a:t>
            </a:r>
            <a:r>
              <a:rPr lang="en-US" sz="1600" dirty="0">
                <a:solidFill>
                  <a:srgbClr val="000000"/>
                </a:solidFill>
                <a:latin typeface="+mn-lt"/>
                <a:cs typeface="Times New Roman" panose="02020603050405020304" pitchFamily="18" charset="0"/>
              </a:rPr>
              <a:t> и </a:t>
            </a:r>
            <a:r>
              <a:rPr lang="en-US" sz="1600" dirty="0" err="1">
                <a:solidFill>
                  <a:srgbClr val="000000"/>
                </a:solidFill>
                <a:latin typeface="+mn-lt"/>
                <a:cs typeface="Times New Roman" panose="02020603050405020304" pitchFamily="18" charset="0"/>
              </a:rPr>
              <a:t>функции</a:t>
            </a:r>
            <a:r>
              <a:rPr lang="en-US" sz="1600" dirty="0">
                <a:solidFill>
                  <a:srgbClr val="000000"/>
                </a:solidFill>
                <a:latin typeface="+mn-lt"/>
                <a:cs typeface="Times New Roman" panose="02020603050405020304" pitchFamily="18" charset="0"/>
              </a:rPr>
              <a:t> 13-го </a:t>
            </a:r>
            <a:r>
              <a:rPr lang="en-US" sz="1600" dirty="0" err="1">
                <a:solidFill>
                  <a:srgbClr val="000000"/>
                </a:solidFill>
                <a:latin typeface="+mn-lt"/>
                <a:cs typeface="Times New Roman" panose="02020603050405020304" pitchFamily="18" charset="0"/>
              </a:rPr>
              <a:t>батальона</a:t>
            </a:r>
            <a:r>
              <a:rPr lang="en-US" sz="1600" dirty="0">
                <a:solidFill>
                  <a:srgbClr val="000000"/>
                </a:solidFill>
                <a:latin typeface="+mn-lt"/>
                <a:cs typeface="Times New Roman" panose="02020603050405020304" pitchFamily="18" charset="0"/>
              </a:rPr>
              <a:t> </a:t>
            </a:r>
            <a:r>
              <a:rPr lang="en-US" sz="1600" dirty="0" err="1">
                <a:solidFill>
                  <a:srgbClr val="000000"/>
                </a:solidFill>
                <a:latin typeface="+mn-lt"/>
                <a:cs typeface="Times New Roman" panose="02020603050405020304" pitchFamily="18" charset="0"/>
              </a:rPr>
              <a:t>входило</a:t>
            </a:r>
            <a:r>
              <a:rPr lang="ru-RU" sz="1600" dirty="0">
                <a:solidFill>
                  <a:srgbClr val="000000"/>
                </a:solidFill>
                <a:latin typeface="+mn-lt"/>
                <a:cs typeface="Times New Roman" panose="02020603050405020304" pitchFamily="18" charset="0"/>
              </a:rPr>
              <a:t> проведение массовых карательных операций против советских партизан на территории Беларуси, охрана территориальных органов СД, тюрем, лагерей, коммуникаций и т. д.</a:t>
            </a:r>
          </a:p>
          <a:p>
            <a:pPr algn="just"/>
            <a:endParaRPr lang="ru-RU" sz="1050" dirty="0"/>
          </a:p>
          <a:p>
            <a:pPr algn="just"/>
            <a:r>
              <a:rPr lang="ru-RU" sz="1600" dirty="0"/>
              <a:t>Навсегда в памяти белорусов останется трагедия Хатыни – деревни, которую вместе с жителями сожгли украинские полицаи. Они же 27 мая 1943 года </a:t>
            </a:r>
            <a:r>
              <a:rPr lang="ru-RU" sz="1600" b="1" dirty="0"/>
              <a:t>в составе 118-го полицейского батальона </a:t>
            </a:r>
            <a:r>
              <a:rPr lang="ru-RU" sz="1600" dirty="0"/>
              <a:t>участвовали в сожжении деревни </a:t>
            </a:r>
            <a:r>
              <a:rPr lang="ru-RU" sz="1600" dirty="0" err="1"/>
              <a:t>Нивки</a:t>
            </a:r>
            <a:r>
              <a:rPr lang="ru-RU" sz="1600" dirty="0"/>
              <a:t> Борисовского района Минской области. В результате было уничтожено 50 домов. </a:t>
            </a:r>
          </a:p>
          <a:p>
            <a:pPr algn="just"/>
            <a:endParaRPr lang="ru-RU" sz="1050" dirty="0"/>
          </a:p>
          <a:p>
            <a:pPr algn="just"/>
            <a:r>
              <a:rPr lang="ru-RU" sz="1600" dirty="0"/>
              <a:t>Во время расследования уголовного дела были</a:t>
            </a:r>
            <a:r>
              <a:rPr lang="ru-RU" sz="1600" dirty="0">
                <a:solidFill>
                  <a:srgbClr val="C00000"/>
                </a:solidFill>
              </a:rPr>
              <a:t> </a:t>
            </a:r>
            <a:r>
              <a:rPr lang="ru-RU" sz="1600" dirty="0"/>
              <a:t>установлены факты уничтожения деревень и мирного населения в Минской области </a:t>
            </a:r>
            <a:r>
              <a:rPr lang="ru-RU" sz="1600" b="1" dirty="0"/>
              <a:t>литовскими военно-полицейскими формированиями</a:t>
            </a:r>
            <a:r>
              <a:rPr lang="ru-RU" sz="1600" dirty="0"/>
              <a:t>. </a:t>
            </a:r>
          </a:p>
          <a:p>
            <a:pPr algn="just"/>
            <a:r>
              <a:rPr lang="ru-RU" sz="1600" dirty="0"/>
              <a:t>Литовские военизированные полицейские формирования действовали совместно с немецкой армией на территории </a:t>
            </a:r>
            <a:r>
              <a:rPr lang="ru-RU" sz="1600" dirty="0" err="1"/>
              <a:t>Воложинского</a:t>
            </a:r>
            <a:r>
              <a:rPr lang="ru-RU" sz="1600" dirty="0"/>
              <a:t> района – в деревнях Доры и Углы. Установлен факт участия литовских коллаборационистских подразделений: соединений самообороны (Lietuvos </a:t>
            </a:r>
            <a:r>
              <a:rPr lang="ru-RU" sz="1600" dirty="0" err="1"/>
              <a:t>savisaugos</a:t>
            </a:r>
            <a:r>
              <a:rPr lang="ru-RU" sz="1600" dirty="0"/>
              <a:t> </a:t>
            </a:r>
            <a:r>
              <a:rPr lang="ru-RU" sz="1600" dirty="0" err="1"/>
              <a:t>daliniai</a:t>
            </a:r>
            <a:r>
              <a:rPr lang="ru-RU" sz="1600" dirty="0"/>
              <a:t>), строительных батальонов (</a:t>
            </a:r>
            <a:r>
              <a:rPr lang="ru-RU" sz="1600" dirty="0" err="1"/>
              <a:t>Statybos</a:t>
            </a:r>
            <a:r>
              <a:rPr lang="ru-RU" sz="1600" dirty="0"/>
              <a:t> </a:t>
            </a:r>
            <a:r>
              <a:rPr lang="ru-RU" sz="1600" dirty="0" err="1"/>
              <a:t>batalionai</a:t>
            </a:r>
            <a:r>
              <a:rPr lang="ru-RU" sz="1600" dirty="0"/>
              <a:t>), местной дружины Литвы (Lietuvos </a:t>
            </a:r>
            <a:r>
              <a:rPr lang="ru-RU" sz="1600" dirty="0" err="1"/>
              <a:t>vietinė</a:t>
            </a:r>
            <a:r>
              <a:rPr lang="ru-RU" sz="1600" dirty="0"/>
              <a:t> </a:t>
            </a:r>
            <a:r>
              <a:rPr lang="ru-RU" sz="1600" dirty="0" err="1"/>
              <a:t>rinktinė</a:t>
            </a:r>
            <a:r>
              <a:rPr lang="ru-RU" sz="1600" dirty="0"/>
              <a:t>) и вспомогательных полицейских батальонов полиции безопасности Германского рейха в массовом уничтожении мирных жителей на территории современной Беларуси с июня 1941 года по июль 1944-го.</a:t>
            </a:r>
          </a:p>
          <a:p>
            <a:pPr algn="just"/>
            <a:br>
              <a:rPr lang="ru-RU" sz="1600" dirty="0"/>
            </a:br>
            <a:r>
              <a:rPr lang="ru-RU" sz="1600" dirty="0"/>
              <a:t>К настоящему времени известно о ряде деяний, совершенных на территории России и Беларуси латышскими военизированными формированиями в феврале–марте 1943 года. Тогда в рамках карательной операции «Зимнее волшебство» в составе группы Шредера действовали 266-й, 269-й, 273-й, 277-й, 278-й, 279-й, 280-й и 281-й полицейские латышские батальоны.</a:t>
            </a:r>
            <a:endParaRPr lang="ru-RU" sz="11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715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73684D-4FEB-4FAF-92E2-82444B653C9A}"/>
              </a:ext>
            </a:extLst>
          </p:cNvPr>
          <p:cNvSpPr txBox="1"/>
          <p:nvPr/>
        </p:nvSpPr>
        <p:spPr>
          <a:xfrm>
            <a:off x="457200" y="445800"/>
            <a:ext cx="6629400" cy="6001643"/>
          </a:xfrm>
          <a:prstGeom prst="rect">
            <a:avLst/>
          </a:prstGeom>
          <a:noFill/>
        </p:spPr>
        <p:txBody>
          <a:bodyPr wrap="square">
            <a:spAutoFit/>
          </a:bodyPr>
          <a:lstStyle/>
          <a:p>
            <a:pPr algn="just"/>
            <a:r>
              <a:rPr lang="ru-RU" sz="1600" dirty="0"/>
              <a:t>В феврале 1942 года путем объединения ряда польских подпольных организаций была создана </a:t>
            </a:r>
            <a:r>
              <a:rPr lang="ru-RU" sz="1600" b="1" dirty="0"/>
              <a:t>Армия </a:t>
            </a:r>
            <a:r>
              <a:rPr lang="ru-RU" sz="1600" b="1" dirty="0" err="1"/>
              <a:t>Крайова</a:t>
            </a:r>
            <a:r>
              <a:rPr lang="ru-RU" sz="1600" b="1" dirty="0"/>
              <a:t> </a:t>
            </a:r>
            <a:r>
              <a:rPr lang="ru-RU" sz="1600" dirty="0"/>
              <a:t>(АК).</a:t>
            </a:r>
          </a:p>
          <a:p>
            <a:pPr algn="just"/>
            <a:endParaRPr lang="ru-RU" sz="1600" dirty="0"/>
          </a:p>
          <a:p>
            <a:pPr lvl="0" indent="457200" algn="just" eaLnBrk="0" hangingPunct="0">
              <a:buClr>
                <a:srgbClr val="CC0000"/>
              </a:buClr>
              <a:defRPr/>
            </a:pPr>
            <a:r>
              <a:rPr lang="ru-RU" sz="1600" dirty="0">
                <a:solidFill>
                  <a:srgbClr val="000000"/>
                </a:solidFill>
                <a:latin typeface="+mn-lt"/>
                <a:cs typeface="Times New Roman" panose="02020603050405020304" pitchFamily="18" charset="0"/>
              </a:rPr>
              <a:t>В июле 1944 года на освобожденной территории Беларуси действовали националистические и коллаборационистские банды</a:t>
            </a:r>
            <a:r>
              <a:rPr lang="ru-RU" sz="1600" dirty="0">
                <a:solidFill>
                  <a:srgbClr val="C00000"/>
                </a:solidFill>
                <a:latin typeface="+mn-lt"/>
                <a:cs typeface="Times New Roman" panose="02020603050405020304" pitchFamily="18" charset="0"/>
              </a:rPr>
              <a:t>, </a:t>
            </a:r>
            <a:r>
              <a:rPr lang="ru-RU" sz="1600" dirty="0">
                <a:latin typeface="+mn-lt"/>
                <a:cs typeface="Times New Roman" panose="02020603050405020304" pitchFamily="18" charset="0"/>
              </a:rPr>
              <a:t>насчитывающие</a:t>
            </a:r>
            <a:r>
              <a:rPr lang="ru-RU" sz="1600" dirty="0">
                <a:solidFill>
                  <a:srgbClr val="000000"/>
                </a:solidFill>
                <a:latin typeface="+mn-lt"/>
                <a:cs typeface="Times New Roman" panose="02020603050405020304" pitchFamily="18" charset="0"/>
              </a:rPr>
              <a:t> около 70 тысяч членов. </a:t>
            </a:r>
            <a:r>
              <a:rPr lang="ru-RU" sz="1600" dirty="0">
                <a:latin typeface="+mn-lt"/>
                <a:cs typeface="Times New Roman" panose="02020603050405020304" pitchFamily="18" charset="0"/>
              </a:rPr>
              <a:t>Из них </a:t>
            </a:r>
            <a:r>
              <a:rPr lang="ru-RU" sz="1600" dirty="0">
                <a:solidFill>
                  <a:srgbClr val="000000"/>
                </a:solidFill>
                <a:latin typeface="+mn-lt"/>
                <a:cs typeface="Times New Roman" panose="02020603050405020304" pitchFamily="18" charset="0"/>
              </a:rPr>
              <a:t>около 20 тысяч </a:t>
            </a:r>
            <a:r>
              <a:rPr lang="ru-RU" sz="1600" dirty="0">
                <a:latin typeface="+mn-lt"/>
                <a:cs typeface="Times New Roman" panose="02020603050405020304" pitchFamily="18" charset="0"/>
              </a:rPr>
              <a:t>являлись</a:t>
            </a:r>
            <a:r>
              <a:rPr lang="ru-RU" sz="1600" dirty="0">
                <a:solidFill>
                  <a:srgbClr val="C00000"/>
                </a:solidFill>
                <a:latin typeface="+mn-lt"/>
                <a:cs typeface="Times New Roman" panose="02020603050405020304" pitchFamily="18" charset="0"/>
              </a:rPr>
              <a:t> </a:t>
            </a:r>
            <a:r>
              <a:rPr lang="ru-RU" sz="1600" dirty="0">
                <a:solidFill>
                  <a:srgbClr val="000000"/>
                </a:solidFill>
                <a:latin typeface="+mn-lt"/>
                <a:cs typeface="Times New Roman" panose="02020603050405020304" pitchFamily="18" charset="0"/>
              </a:rPr>
              <a:t>участник</a:t>
            </a:r>
            <a:r>
              <a:rPr lang="ru-RU" sz="1600" dirty="0">
                <a:latin typeface="+mn-lt"/>
                <a:cs typeface="Times New Roman" panose="02020603050405020304" pitchFamily="18" charset="0"/>
              </a:rPr>
              <a:t>ами</a:t>
            </a:r>
            <a:r>
              <a:rPr lang="ru-RU" sz="1600" dirty="0">
                <a:solidFill>
                  <a:srgbClr val="000000"/>
                </a:solidFill>
                <a:latin typeface="+mn-lt"/>
                <a:cs typeface="Times New Roman" panose="02020603050405020304" pitchFamily="18" charset="0"/>
              </a:rPr>
              <a:t> Армии </a:t>
            </a:r>
            <a:r>
              <a:rPr lang="ru-RU" sz="1600" dirty="0" err="1">
                <a:solidFill>
                  <a:srgbClr val="000000"/>
                </a:solidFill>
                <a:latin typeface="+mn-lt"/>
                <a:cs typeface="Times New Roman" panose="02020603050405020304" pitchFamily="18" charset="0"/>
              </a:rPr>
              <a:t>Крайовой</a:t>
            </a:r>
            <a:r>
              <a:rPr lang="ru-RU" sz="1600" dirty="0">
                <a:solidFill>
                  <a:srgbClr val="000000"/>
                </a:solidFill>
                <a:latin typeface="+mn-lt"/>
                <a:cs typeface="Times New Roman" panose="02020603050405020304" pitchFamily="18" charset="0"/>
              </a:rPr>
              <a:t>.</a:t>
            </a:r>
          </a:p>
          <a:p>
            <a:pPr algn="just"/>
            <a:endParaRPr lang="ru-RU" sz="1600" dirty="0"/>
          </a:p>
          <a:p>
            <a:pPr algn="just"/>
            <a:r>
              <a:rPr lang="ru-RU" sz="1600" dirty="0"/>
              <a:t>В 1944 году на территории Беларуси было</a:t>
            </a:r>
            <a:r>
              <a:rPr lang="ru-RU" sz="1600" dirty="0">
                <a:solidFill>
                  <a:srgbClr val="C00000"/>
                </a:solidFill>
              </a:rPr>
              <a:t> </a:t>
            </a:r>
            <a:r>
              <a:rPr lang="ru-RU" sz="1600" dirty="0"/>
              <a:t>совершено более 800 бандитских нападений и террористических актов, диверсий. </a:t>
            </a:r>
          </a:p>
          <a:p>
            <a:pPr algn="just"/>
            <a:endParaRPr lang="ru-RU" sz="1600" dirty="0"/>
          </a:p>
          <a:p>
            <a:pPr algn="just"/>
            <a:r>
              <a:rPr lang="ru-RU" sz="1600" dirty="0"/>
              <a:t>За 1944–1947 годы </a:t>
            </a:r>
            <a:r>
              <a:rPr lang="ru-RU" sz="1600" dirty="0" err="1"/>
              <a:t>бандгруппы</a:t>
            </a:r>
            <a:r>
              <a:rPr lang="ru-RU" sz="1600" dirty="0"/>
              <a:t> АК осуществили</a:t>
            </a:r>
            <a:br>
              <a:rPr lang="ru-RU" sz="1600" dirty="0"/>
            </a:br>
            <a:r>
              <a:rPr lang="ru-RU" sz="1600" dirty="0"/>
              <a:t>575 террористических актов, 39 диверсий, 252 нападения на государственные учреждения и предприятия. </a:t>
            </a:r>
          </a:p>
          <a:p>
            <a:pPr algn="just"/>
            <a:endParaRPr lang="ru-RU" sz="1600" dirty="0"/>
          </a:p>
          <a:p>
            <a:pPr algn="just"/>
            <a:r>
              <a:rPr lang="ru-RU" sz="1600" dirty="0"/>
              <a:t>Армию </a:t>
            </a:r>
            <a:r>
              <a:rPr lang="ru-RU" sz="1600" dirty="0" err="1"/>
              <a:t>Крайову</a:t>
            </a:r>
            <a:r>
              <a:rPr lang="ru-RU" sz="1600" dirty="0"/>
              <a:t> официально распустили 19</a:t>
            </a:r>
            <a:r>
              <a:rPr lang="ru-RU" sz="1600" dirty="0">
                <a:solidFill>
                  <a:srgbClr val="C00000"/>
                </a:solidFill>
              </a:rPr>
              <a:t> </a:t>
            </a:r>
            <a:r>
              <a:rPr lang="ru-RU" sz="1600" dirty="0"/>
              <a:t>января</a:t>
            </a:r>
            <a:r>
              <a:rPr lang="ru-RU" sz="1600" dirty="0">
                <a:solidFill>
                  <a:srgbClr val="C00000"/>
                </a:solidFill>
              </a:rPr>
              <a:t> </a:t>
            </a:r>
            <a:r>
              <a:rPr lang="ru-RU" sz="1600" dirty="0"/>
              <a:t>1945 года, однако некоторые местные структуры не подчинились этому решению и продолжили террор в отношении представителей органов власти, мирного населения, а также нападения на учреждения торговли и финансов. </a:t>
            </a:r>
            <a:endParaRPr lang="ru-RU" sz="1100" dirty="0">
              <a:solidFill>
                <a:srgbClr val="000000"/>
              </a:solidFill>
              <a:latin typeface="Times New Roman" panose="02020603050405020304" pitchFamily="18" charset="0"/>
              <a:cs typeface="Times New Roman" panose="02020603050405020304" pitchFamily="18" charset="0"/>
            </a:endParaRPr>
          </a:p>
        </p:txBody>
      </p:sp>
      <p:pic>
        <p:nvPicPr>
          <p:cNvPr id="1032" name="Picture 8" descr="Борьба на два фронта: Армия Крайова должна была вернуть Западную Беларусь  Польше? — Зельва. Праца. Районная газета">
            <a:extLst>
              <a:ext uri="{FF2B5EF4-FFF2-40B4-BE49-F238E27FC236}">
                <a16:creationId xmlns:a16="http://schemas.microsoft.com/office/drawing/2014/main" id="{15886241-F6B4-4B94-97EB-397FADB4379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44021" y="3222171"/>
            <a:ext cx="4489389" cy="24907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Армия Крайова предала жертв Волынской резни: Польшу потряс скандал -  RuBaltic.ru">
            <a:extLst>
              <a:ext uri="{FF2B5EF4-FFF2-40B4-BE49-F238E27FC236}">
                <a16:creationId xmlns:a16="http://schemas.microsoft.com/office/drawing/2014/main" id="{3EA7FD57-99F2-4772-95CB-F26B8AE9358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31156" y="609600"/>
            <a:ext cx="4489389" cy="234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058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p="http://schemas.openxmlformats.org/presentationml/2006/main" xmlns:a="http://schemas.openxmlformats.org/drawingml/2006/main" xmlns:r="http://schemas.openxmlformats.org/officeDocument/2006/relationships" showMasterPhAnim="0">
  <p:cSld>
    <p:spTree>
      <p:nvGrpSpPr>
        <p:cNvPr id="1" name=""/>
        <p:cNvGrpSpPr/>
        <p:nvPr/>
      </p:nvGrpSpPr>
      <p:grpSpPr>
        <a:xfrm>
          <a:off x="0" y="0"/>
          <a:ext cx="0" cy="0"/>
          <a:chOff x="0" y="0"/>
          <a:chExt cx="0" cy="0"/>
        </a:xfrm>
      </p:grpSpPr>
      <p:sp>
        <p:nvSpPr>
          <p:cNvPr id="266243" name="Номер слайда 5"/>
          <p:cNvSpPr txBox="1">
            <a:spLocks noGrp="1"/>
          </p:cNvSpPr>
          <p:nvPr/>
        </p:nvSpPr>
        <p:spPr bwMode="auto">
          <a:xfrm>
            <a:off x="9982200" y="6366510"/>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charset="0" pitchFamily="34" typeface="Verdana"/>
              </a:defRPr>
            </a:lvl1pPr>
            <a:lvl2pPr eaLnBrk="0" hangingPunct="0" indent="-285750" marL="742950">
              <a:defRPr>
                <a:solidFill>
                  <a:schemeClr val="tx1"/>
                </a:solidFill>
                <a:latin charset="0" pitchFamily="34" typeface="Verdana"/>
              </a:defRPr>
            </a:lvl2pPr>
            <a:lvl3pPr eaLnBrk="0" hangingPunct="0" indent="-228600" marL="1143000">
              <a:defRPr>
                <a:solidFill>
                  <a:schemeClr val="tx1"/>
                </a:solidFill>
                <a:latin charset="0" pitchFamily="34" typeface="Verdana"/>
              </a:defRPr>
            </a:lvl3pPr>
            <a:lvl4pPr eaLnBrk="0" hangingPunct="0" indent="-228600" marL="1600200">
              <a:defRPr>
                <a:solidFill>
                  <a:schemeClr val="tx1"/>
                </a:solidFill>
                <a:latin charset="0" pitchFamily="34" typeface="Verdana"/>
              </a:defRPr>
            </a:lvl4pPr>
            <a:lvl5pPr eaLnBrk="0" hangingPunct="0" indent="-228600" marL="2057400">
              <a:defRPr>
                <a:solidFill>
                  <a:schemeClr val="tx1"/>
                </a:solidFill>
                <a:latin charset="0" pitchFamily="34" typeface="Verdana"/>
              </a:defRPr>
            </a:lvl5pPr>
            <a:lvl6pPr eaLnBrk="0" fontAlgn="base" hangingPunct="0" indent="-228600" marL="2514600">
              <a:spcBef>
                <a:spcPct val="0"/>
              </a:spcBef>
              <a:spcAft>
                <a:spcPct val="0"/>
              </a:spcAft>
              <a:defRPr>
                <a:solidFill>
                  <a:schemeClr val="tx1"/>
                </a:solidFill>
                <a:latin charset="0" pitchFamily="34" typeface="Verdana"/>
              </a:defRPr>
            </a:lvl6pPr>
            <a:lvl7pPr eaLnBrk="0" fontAlgn="base" hangingPunct="0" indent="-228600" marL="2971800">
              <a:spcBef>
                <a:spcPct val="0"/>
              </a:spcBef>
              <a:spcAft>
                <a:spcPct val="0"/>
              </a:spcAft>
              <a:defRPr>
                <a:solidFill>
                  <a:schemeClr val="tx1"/>
                </a:solidFill>
                <a:latin charset="0" pitchFamily="34" typeface="Verdana"/>
              </a:defRPr>
            </a:lvl7pPr>
            <a:lvl8pPr eaLnBrk="0" fontAlgn="base" hangingPunct="0" indent="-228600" marL="3429000">
              <a:spcBef>
                <a:spcPct val="0"/>
              </a:spcBef>
              <a:spcAft>
                <a:spcPct val="0"/>
              </a:spcAft>
              <a:defRPr>
                <a:solidFill>
                  <a:schemeClr val="tx1"/>
                </a:solidFill>
                <a:latin charset="0" pitchFamily="34" typeface="Verdana"/>
              </a:defRPr>
            </a:lvl8pPr>
            <a:lvl9pPr eaLnBrk="0" fontAlgn="base" hangingPunct="0" indent="-228600" marL="3886200">
              <a:spcBef>
                <a:spcPct val="0"/>
              </a:spcBef>
              <a:spcAft>
                <a:spcPct val="0"/>
              </a:spcAft>
              <a:defRPr>
                <a:solidFill>
                  <a:schemeClr val="tx1"/>
                </a:solidFill>
                <a:latin charset="0" pitchFamily="34" typeface="Verdana"/>
              </a:defRPr>
            </a:lvl9pPr>
          </a:lstStyle>
          <a:p>
            <a:pPr algn="r" eaLnBrk="1" hangingPunct="1"/>
            <a:fld id="{EADE078F-D2C3-42F5-8668-D66B38F50C12}" type="slidenum">
              <a:rPr altLang="ru-RU" lang="ru-RU" sz="1200"/>
              <a:pPr algn="r" eaLnBrk="1" hangingPunct="1"/>
              <a:t>2</a:t>
            </a:fld>
            <a:endParaRPr altLang="ru-RU" dirty="0" lang="ru-RU" sz="1200"/>
          </a:p>
        </p:txBody>
      </p:sp>
      <p:sp>
        <p:nvSpPr>
          <p:cNvPr id="6" name="Заголовок 1">
            <a:extLst>
              <a:ext uri="{FF2B5EF4-FFF2-40B4-BE49-F238E27FC236}">
                <a16:creationId xmlns:a16="http://schemas.microsoft.com/office/drawing/2014/main" id="{5790EC0A-97B9-4168-A4D4-8F1C020B3106}"/>
              </a:ext>
            </a:extLst>
          </p:cNvPr>
          <p:cNvSpPr txBox="1">
            <a:spLocks/>
          </p:cNvSpPr>
          <p:nvPr/>
        </p:nvSpPr>
        <p:spPr bwMode="auto">
          <a:xfrm>
            <a:off x="800100" y="457200"/>
            <a:ext cx="1059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bIns="45720" compatLnSpc="1" lIns="91440" numCol="1" rIns="91440" tIns="45720" vert="horz" wrap="square">
            <a:prstTxWarp prst="textNoShape">
              <a:avLst/>
            </a:prstTxWarp>
          </a:bodyPr>
          <a:lstStyle>
            <a:lvl1pPr algn="l" eaLnBrk="0" fontAlgn="base" hangingPunct="0" rtl="0">
              <a:spcBef>
                <a:spcPct val="0"/>
              </a:spcBef>
              <a:spcAft>
                <a:spcPct val="0"/>
              </a:spcAft>
              <a:defRPr sz="3800">
                <a:solidFill>
                  <a:schemeClr val="tx2"/>
                </a:solidFill>
                <a:latin typeface="+mj-lt"/>
                <a:ea typeface="+mj-ea"/>
                <a:cs typeface="+mj-cs"/>
              </a:defRPr>
            </a:lvl1pPr>
            <a:lvl2pPr algn="l" eaLnBrk="0" fontAlgn="base" hangingPunct="0" rtl="0">
              <a:spcBef>
                <a:spcPct val="0"/>
              </a:spcBef>
              <a:spcAft>
                <a:spcPct val="0"/>
              </a:spcAft>
              <a:defRPr sz="3800">
                <a:solidFill>
                  <a:schemeClr val="tx2"/>
                </a:solidFill>
                <a:latin charset="0" pitchFamily="34" typeface="Verdana"/>
              </a:defRPr>
            </a:lvl2pPr>
            <a:lvl3pPr algn="l" eaLnBrk="0" fontAlgn="base" hangingPunct="0" rtl="0">
              <a:spcBef>
                <a:spcPct val="0"/>
              </a:spcBef>
              <a:spcAft>
                <a:spcPct val="0"/>
              </a:spcAft>
              <a:defRPr sz="3800">
                <a:solidFill>
                  <a:schemeClr val="tx2"/>
                </a:solidFill>
                <a:latin charset="0" pitchFamily="34" typeface="Verdana"/>
              </a:defRPr>
            </a:lvl3pPr>
            <a:lvl4pPr algn="l" eaLnBrk="0" fontAlgn="base" hangingPunct="0" rtl="0">
              <a:spcBef>
                <a:spcPct val="0"/>
              </a:spcBef>
              <a:spcAft>
                <a:spcPct val="0"/>
              </a:spcAft>
              <a:defRPr sz="3800">
                <a:solidFill>
                  <a:schemeClr val="tx2"/>
                </a:solidFill>
                <a:latin charset="0" pitchFamily="34" typeface="Verdana"/>
              </a:defRPr>
            </a:lvl4pPr>
            <a:lvl5pPr algn="l" eaLnBrk="0" fontAlgn="base" hangingPunct="0" rtl="0">
              <a:spcBef>
                <a:spcPct val="0"/>
              </a:spcBef>
              <a:spcAft>
                <a:spcPct val="0"/>
              </a:spcAft>
              <a:defRPr sz="3800">
                <a:solidFill>
                  <a:schemeClr val="tx2"/>
                </a:solidFill>
                <a:latin charset="0" pitchFamily="34" typeface="Verdana"/>
              </a:defRPr>
            </a:lvl5pPr>
            <a:lvl6pPr algn="l" fontAlgn="base" marL="457200" rtl="0">
              <a:spcBef>
                <a:spcPct val="0"/>
              </a:spcBef>
              <a:spcAft>
                <a:spcPct val="0"/>
              </a:spcAft>
              <a:defRPr sz="3800">
                <a:solidFill>
                  <a:schemeClr val="tx2"/>
                </a:solidFill>
                <a:latin charset="0" pitchFamily="34" typeface="Verdana"/>
              </a:defRPr>
            </a:lvl6pPr>
            <a:lvl7pPr algn="l" fontAlgn="base" marL="914400" rtl="0">
              <a:spcBef>
                <a:spcPct val="0"/>
              </a:spcBef>
              <a:spcAft>
                <a:spcPct val="0"/>
              </a:spcAft>
              <a:defRPr sz="3800">
                <a:solidFill>
                  <a:schemeClr val="tx2"/>
                </a:solidFill>
                <a:latin charset="0" pitchFamily="34" typeface="Verdana"/>
              </a:defRPr>
            </a:lvl7pPr>
            <a:lvl8pPr algn="l" fontAlgn="base" marL="1371600" rtl="0">
              <a:spcBef>
                <a:spcPct val="0"/>
              </a:spcBef>
              <a:spcAft>
                <a:spcPct val="0"/>
              </a:spcAft>
              <a:defRPr sz="3800">
                <a:solidFill>
                  <a:schemeClr val="tx2"/>
                </a:solidFill>
                <a:latin charset="0" pitchFamily="34" typeface="Verdana"/>
              </a:defRPr>
            </a:lvl8pPr>
            <a:lvl9pPr algn="l" fontAlgn="base" marL="1828800" rtl="0">
              <a:spcBef>
                <a:spcPct val="0"/>
              </a:spcBef>
              <a:spcAft>
                <a:spcPct val="0"/>
              </a:spcAft>
              <a:defRPr sz="3800">
                <a:solidFill>
                  <a:schemeClr val="tx2"/>
                </a:solidFill>
                <a:latin charset="0" pitchFamily="34" typeface="Verdana"/>
              </a:defRPr>
            </a:lvl9pPr>
          </a:lstStyle>
          <a:p>
            <a:pPr algn="ctr"/>
            <a:r>
              <a:rPr b="1" dirty="0" kern="0" lang="ru-RU" sz="2800"/>
              <a:t>Расследование уголовного дела </a:t>
            </a:r>
            <a:br>
              <a:rPr b="1" dirty="0" kern="0" lang="ru-RU" sz="2800"/>
            </a:br>
            <a:r>
              <a:rPr b="1" dirty="0" kern="0" lang="ru-RU" sz="2800"/>
              <a:t>о геноциде белорусского народа </a:t>
            </a:r>
            <a:r>
              <a:rPr b="1" dirty="0" kern="0" lang="ru-RU" sz="2800">
                <a:solidFill>
                  <a:schemeClr val="tx1"/>
                </a:solidFill>
              </a:rPr>
              <a:t>в годы </a:t>
            </a:r>
            <a:r>
              <a:rPr b="1" dirty="0" kern="0" lang="ru-RU" sz="2800"/>
              <a:t>Великой Отечественной войны</a:t>
            </a:r>
            <a:endParaRPr dirty="0" kern="0" lang="ru-RU" sz="2800"/>
          </a:p>
        </p:txBody>
      </p:sp>
      <p:sp>
        <p:nvSpPr>
          <p:cNvPr id="7" name="Прямоугольник 6">
            <a:extLst>
              <a:ext uri="{FF2B5EF4-FFF2-40B4-BE49-F238E27FC236}">
                <a16:creationId xmlns:a16="http://schemas.microsoft.com/office/drawing/2014/main" id="{DCC4E858-ABBD-4911-BCD3-F9ACB6A6D36C}"/>
              </a:ext>
            </a:extLst>
          </p:cNvPr>
          <p:cNvSpPr/>
          <p:nvPr/>
        </p:nvSpPr>
        <p:spPr>
          <a:xfrm>
            <a:off x="5715000" y="2336477"/>
            <a:ext cx="5829300" cy="3139321"/>
          </a:xfrm>
          <a:prstGeom prst="rect">
            <a:avLst/>
          </a:prstGeom>
        </p:spPr>
        <p:txBody>
          <a:bodyPr wrap="square">
            <a:spAutoFit/>
          </a:bodyPr>
          <a:lstStyle/>
          <a:p>
            <a:pPr algn="just" indent="457200"/>
            <a:r>
              <a:rPr dirty="0" lang="ru-RU"/>
              <a:t>В целях социальной и исторической справедливости, устранения «белых пятен» истории, укрепления конституционного строя и национальной безопасности генеральным прокурором возбуждено уголовное дело по факту геноцида населения Беларуси.</a:t>
            </a:r>
          </a:p>
          <a:p>
            <a:pPr algn="just" indent="457200"/>
            <a:endParaRPr dirty="0" lang="ru-RU"/>
          </a:p>
          <a:p>
            <a:pPr algn="just" indent="457200"/>
            <a:r>
              <a:rPr dirty="0" lang="ru-RU"/>
              <a:t>В основу принятого решения положены сведения о гибели миллионов белорусов и иных лиц вследствие зверств немецких оккупационных властей  и их пособников.</a:t>
            </a:r>
          </a:p>
        </p:txBody>
      </p:sp>
      <p:pic>
        <p:nvPicPr>
          <p:cNvPr descr="Фото: СТВ" id="8" name="Содержимое 4">
            <a:extLst>
              <a:ext uri="{FF2B5EF4-FFF2-40B4-BE49-F238E27FC236}">
                <a16:creationId xmlns:a16="http://schemas.microsoft.com/office/drawing/2014/main" id="{8083AC0E-BD62-47FA-8E9A-43AC10051DC5}"/>
              </a:ext>
            </a:extLst>
          </p:cNvPr>
          <p:cNvPicPr>
            <a:picLocks/>
          </p:cNvPicPr>
          <p:nvPr/>
        </p:nvPicPr>
        <p:blipFill>
          <a:blip cstate="print"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b="4" l="10" r="198"/>
          <a:stretch>
            <a:fillRect/>
          </a:stretch>
        </p:blipFill>
        <p:spPr bwMode="auto">
          <a:xfrm>
            <a:off x="800100" y="1792476"/>
            <a:ext cx="4533900" cy="42273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910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3" name="Номер слайда 5"/>
          <p:cNvSpPr txBox="1">
            <a:spLocks noGrp="1"/>
          </p:cNvSpPr>
          <p:nvPr/>
        </p:nvSpPr>
        <p:spPr bwMode="auto">
          <a:xfrm>
            <a:off x="9982200" y="6366510"/>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EADE078F-D2C3-42F5-8668-D66B38F50C12}" type="slidenum">
              <a:rPr lang="ru-RU" altLang="ru-RU" sz="1200"/>
              <a:pPr algn="r" eaLnBrk="1" hangingPunct="1"/>
              <a:t>3</a:t>
            </a:fld>
            <a:endParaRPr lang="ru-RU" altLang="ru-RU" sz="1200" dirty="0"/>
          </a:p>
        </p:txBody>
      </p:sp>
      <p:sp>
        <p:nvSpPr>
          <p:cNvPr id="6" name="Заголовок 1">
            <a:extLst>
              <a:ext uri="{FF2B5EF4-FFF2-40B4-BE49-F238E27FC236}">
                <a16:creationId xmlns:a16="http://schemas.microsoft.com/office/drawing/2014/main" id="{5790EC0A-97B9-4168-A4D4-8F1C020B3106}"/>
              </a:ext>
            </a:extLst>
          </p:cNvPr>
          <p:cNvSpPr txBox="1">
            <a:spLocks/>
          </p:cNvSpPr>
          <p:nvPr/>
        </p:nvSpPr>
        <p:spPr bwMode="auto">
          <a:xfrm>
            <a:off x="838200" y="74406"/>
            <a:ext cx="10668000" cy="1982081"/>
          </a:xfrm>
          <a:prstGeom prst="rect">
            <a:avLst/>
          </a:prstGeom>
          <a:solidFill>
            <a:srgbClr val="FFFFFF">
              <a:alpha val="38039"/>
            </a:srgbClr>
          </a:solidFill>
        </p:spPr>
        <p:txBody>
          <a:bodyPr wrap="square">
            <a:spAutoFit/>
          </a:bodyPr>
          <a:lstStyle>
            <a:defPPr>
              <a:defRPr lang="ru-RU"/>
            </a:defPPr>
            <a:lvl1pPr marL="0" indent="357188" algn="just">
              <a:spcAft>
                <a:spcPts val="600"/>
              </a:spcAft>
              <a:buNone/>
            </a:lvl1pPr>
          </a:lstStyle>
          <a:p>
            <a:pPr algn="ctr">
              <a:lnSpc>
                <a:spcPct val="90000"/>
              </a:lnSpc>
            </a:pPr>
            <a:r>
              <a:rPr lang="ru-RU" sz="2800" dirty="0"/>
              <a:t>Закон Республики Беларусь № 146-З от 05.01.2022 г. </a:t>
            </a:r>
            <a:br>
              <a:rPr lang="ru-RU" sz="2800" dirty="0"/>
            </a:br>
            <a:r>
              <a:rPr lang="ru-RU" sz="2800" b="1" dirty="0"/>
              <a:t>«О геноциде белорусского народа» </a:t>
            </a:r>
          </a:p>
          <a:p>
            <a:pPr algn="ctr"/>
            <a:endParaRPr lang="ru-RU" sz="300" b="1" dirty="0">
              <a:solidFill>
                <a:srgbClr val="C00000"/>
              </a:solidFill>
            </a:endParaRPr>
          </a:p>
          <a:p>
            <a:pPr algn="ctr">
              <a:lnSpc>
                <a:spcPct val="90000"/>
              </a:lnSpc>
            </a:pPr>
            <a:r>
              <a:rPr lang="ru-RU" sz="2800" b="1" dirty="0">
                <a:solidFill>
                  <a:srgbClr val="C00000"/>
                </a:solidFill>
              </a:rPr>
              <a:t>Указ Президента Республики Беларусь № 117 </a:t>
            </a:r>
          </a:p>
          <a:p>
            <a:pPr algn="ctr">
              <a:lnSpc>
                <a:spcPct val="90000"/>
              </a:lnSpc>
            </a:pPr>
            <a:r>
              <a:rPr lang="ru-RU" sz="2800" dirty="0">
                <a:solidFill>
                  <a:srgbClr val="C00000"/>
                </a:solidFill>
              </a:rPr>
              <a:t>от 23.03.2022 г. </a:t>
            </a:r>
          </a:p>
        </p:txBody>
      </p:sp>
      <p:sp>
        <p:nvSpPr>
          <p:cNvPr id="12" name="TextBox 11">
            <a:extLst>
              <a:ext uri="{FF2B5EF4-FFF2-40B4-BE49-F238E27FC236}">
                <a16:creationId xmlns:a16="http://schemas.microsoft.com/office/drawing/2014/main" id="{6EC83D4E-8D1D-4A14-9503-A599A53F9E74}"/>
              </a:ext>
            </a:extLst>
          </p:cNvPr>
          <p:cNvSpPr txBox="1"/>
          <p:nvPr/>
        </p:nvSpPr>
        <p:spPr>
          <a:xfrm>
            <a:off x="609600" y="1933358"/>
            <a:ext cx="8305800" cy="3308598"/>
          </a:xfrm>
          <a:prstGeom prst="rect">
            <a:avLst/>
          </a:prstGeom>
          <a:noFill/>
        </p:spPr>
        <p:txBody>
          <a:bodyPr wrap="square">
            <a:spAutoFit/>
          </a:bodyPr>
          <a:lstStyle/>
          <a:p>
            <a:pPr marL="0" indent="457200" algn="just">
              <a:spcBef>
                <a:spcPts val="0"/>
              </a:spcBef>
              <a:buNone/>
            </a:pPr>
            <a:r>
              <a:rPr lang="ru-RU" sz="1900" dirty="0"/>
              <a:t>Ст. 127. </a:t>
            </a:r>
            <a:r>
              <a:rPr lang="ru-RU" sz="1900" b="1" dirty="0"/>
              <a:t>Геноцид</a:t>
            </a:r>
            <a:r>
              <a:rPr lang="ru-RU" sz="1900" dirty="0"/>
              <a:t> </a:t>
            </a:r>
            <a:r>
              <a:rPr lang="be-BY" sz="2000" dirty="0">
                <a:latin typeface="Times New Roman" panose="02020603050405020304" pitchFamily="18" charset="0"/>
                <a:cs typeface="Times New Roman" panose="02020603050405020304" pitchFamily="18" charset="0"/>
              </a:rPr>
              <a:t>–</a:t>
            </a:r>
            <a:r>
              <a:rPr lang="ru-RU" sz="1900" dirty="0"/>
              <a:t> действия, совершаемые с целью планомерного уничтожения полностью или частично какой-либо расовой, национальной, этнической, религиозной группы или группы, определенной на основе любого другого произвольного критерия, путем убийства членов такой группы или причинения им тяжких телесных повреждений, либо умышленного создания жизненных условий, рассчитанных на полное или частичное физическое уничтожение такой группы, либо насильственной передачи детей из одной этнической группы в другую, либо принятия мер по воспрепятствованию деторождения в среде такой группы…</a:t>
            </a:r>
          </a:p>
        </p:txBody>
      </p:sp>
      <p:sp>
        <p:nvSpPr>
          <p:cNvPr id="15" name="TextBox 14">
            <a:extLst>
              <a:ext uri="{FF2B5EF4-FFF2-40B4-BE49-F238E27FC236}">
                <a16:creationId xmlns:a16="http://schemas.microsoft.com/office/drawing/2014/main" id="{9602FF66-D953-4729-9727-0F7A36B7A188}"/>
              </a:ext>
            </a:extLst>
          </p:cNvPr>
          <p:cNvSpPr txBox="1"/>
          <p:nvPr/>
        </p:nvSpPr>
        <p:spPr>
          <a:xfrm>
            <a:off x="1885574" y="5456240"/>
            <a:ext cx="7041240" cy="877163"/>
          </a:xfrm>
          <a:prstGeom prst="rect">
            <a:avLst/>
          </a:prstGeom>
          <a:noFill/>
        </p:spPr>
        <p:txBody>
          <a:bodyPr wrap="square">
            <a:spAutoFit/>
          </a:bodyPr>
          <a:lstStyle/>
          <a:p>
            <a:pPr algn="just">
              <a:buNone/>
            </a:pPr>
            <a:r>
              <a:rPr lang="be-BY" sz="1700" b="1" dirty="0">
                <a:solidFill>
                  <a:srgbClr val="C00000"/>
                </a:solidFill>
                <a:latin typeface="+mn-lt"/>
                <a:cs typeface="Times New Roman" panose="02020603050405020304" pitchFamily="18" charset="0"/>
              </a:rPr>
              <a:t>День всенародной памяти жертв Великой Отечественной войны и геноцида белорусского народа </a:t>
            </a:r>
            <a:endParaRPr lang="ru-RU" sz="1700" b="1" dirty="0">
              <a:solidFill>
                <a:srgbClr val="C00000"/>
              </a:solidFill>
              <a:latin typeface="+mn-lt"/>
              <a:cs typeface="Times New Roman" panose="02020603050405020304" pitchFamily="18" charset="0"/>
            </a:endParaRPr>
          </a:p>
        </p:txBody>
      </p:sp>
      <p:pic>
        <p:nvPicPr>
          <p:cNvPr id="10" name="Рисунок 9">
            <a:extLst>
              <a:ext uri="{FF2B5EF4-FFF2-40B4-BE49-F238E27FC236}">
                <a16:creationId xmlns:a16="http://schemas.microsoft.com/office/drawing/2014/main" id="{66819B56-039C-427E-B94F-BD98A634CB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4875">
            <a:off x="9078232" y="1996668"/>
            <a:ext cx="2907681" cy="4268477"/>
          </a:xfrm>
          <a:prstGeom prst="rect">
            <a:avLst/>
          </a:prstGeom>
          <a:effectLst>
            <a:outerShdw blurRad="50800" dist="38100" dir="2700000" algn="tl" rotWithShape="0">
              <a:prstClr val="black">
                <a:alpha val="40000"/>
              </a:prstClr>
            </a:outerShdw>
          </a:effectLst>
        </p:spPr>
      </p:pic>
      <p:pic>
        <p:nvPicPr>
          <p:cNvPr id="2" name="Рисунок 1">
            <a:extLst>
              <a:ext uri="{FF2B5EF4-FFF2-40B4-BE49-F238E27FC236}">
                <a16:creationId xmlns:a16="http://schemas.microsoft.com/office/drawing/2014/main" id="{2E8A423D-6F6C-4B03-BC8F-FE734F77C860}"/>
              </a:ext>
            </a:extLst>
          </p:cNvPr>
          <p:cNvPicPr>
            <a:picLocks noChangeAspect="1"/>
          </p:cNvPicPr>
          <p:nvPr/>
        </p:nvPicPr>
        <p:blipFill rotWithShape="1">
          <a:blip r:embed="rId3"/>
          <a:srcRect b="18572"/>
          <a:stretch/>
        </p:blipFill>
        <p:spPr>
          <a:xfrm>
            <a:off x="541410" y="5213924"/>
            <a:ext cx="1287389" cy="1218150"/>
          </a:xfrm>
          <a:prstGeom prst="rect">
            <a:avLst/>
          </a:prstGeom>
        </p:spPr>
      </p:pic>
    </p:spTree>
    <p:extLst>
      <p:ext uri="{BB962C8B-B14F-4D97-AF65-F5344CB8AC3E}">
        <p14:creationId xmlns:p14="http://schemas.microsoft.com/office/powerpoint/2010/main" val="2462059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3" name="Номер слайда 5"/>
          <p:cNvSpPr txBox="1">
            <a:spLocks noGrp="1"/>
          </p:cNvSpPr>
          <p:nvPr/>
        </p:nvSpPr>
        <p:spPr bwMode="auto">
          <a:xfrm>
            <a:off x="9982200" y="6366510"/>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EADE078F-D2C3-42F5-8668-D66B38F50C12}" type="slidenum">
              <a:rPr lang="ru-RU" altLang="ru-RU" sz="1200"/>
              <a:pPr algn="r" eaLnBrk="1" hangingPunct="1"/>
              <a:t>4</a:t>
            </a:fld>
            <a:endParaRPr lang="ru-RU" altLang="ru-RU" sz="1200" dirty="0"/>
          </a:p>
        </p:txBody>
      </p:sp>
      <p:sp>
        <p:nvSpPr>
          <p:cNvPr id="12" name="TextBox 11">
            <a:extLst>
              <a:ext uri="{FF2B5EF4-FFF2-40B4-BE49-F238E27FC236}">
                <a16:creationId xmlns:a16="http://schemas.microsoft.com/office/drawing/2014/main" id="{6EC83D4E-8D1D-4A14-9503-A599A53F9E74}"/>
              </a:ext>
            </a:extLst>
          </p:cNvPr>
          <p:cNvSpPr txBox="1"/>
          <p:nvPr/>
        </p:nvSpPr>
        <p:spPr>
          <a:xfrm>
            <a:off x="495300" y="762000"/>
            <a:ext cx="11201400" cy="4046557"/>
          </a:xfrm>
          <a:prstGeom prst="rect">
            <a:avLst/>
          </a:prstGeom>
          <a:noFill/>
        </p:spPr>
        <p:txBody>
          <a:bodyPr wrap="square">
            <a:spAutoFit/>
          </a:bodyPr>
          <a:lstStyle/>
          <a:p>
            <a:pPr marL="0" indent="457200" algn="just">
              <a:lnSpc>
                <a:spcPct val="130000"/>
              </a:lnSpc>
              <a:spcBef>
                <a:spcPts val="0"/>
              </a:spcBef>
              <a:buNone/>
            </a:pPr>
            <a:r>
              <a:rPr lang="ru-RU" sz="2000" b="1" dirty="0"/>
              <a:t>Геноцид</a:t>
            </a:r>
            <a:r>
              <a:rPr lang="ru-RU" sz="2000" dirty="0"/>
              <a:t> — действия, совершаемые с намерением уничтожить, полностью или частично, какую-либо национальную, этническую, расовую или религиозную группу как таковую путем:</a:t>
            </a:r>
            <a:endParaRPr lang="en-US" sz="2000" dirty="0"/>
          </a:p>
          <a:p>
            <a:pPr indent="446088" algn="just">
              <a:lnSpc>
                <a:spcPct val="130000"/>
              </a:lnSpc>
              <a:spcBef>
                <a:spcPts val="0"/>
              </a:spcBef>
              <a:buFont typeface="Verdana" panose="020B0604030504040204" pitchFamily="34" charset="0"/>
              <a:buChar char="—"/>
            </a:pPr>
            <a:r>
              <a:rPr lang="ru-RU" sz="2000" dirty="0"/>
              <a:t>убийства членов этой группы;</a:t>
            </a:r>
          </a:p>
          <a:p>
            <a:pPr indent="446088" algn="just">
              <a:lnSpc>
                <a:spcPct val="130000"/>
              </a:lnSpc>
              <a:spcBef>
                <a:spcPts val="0"/>
              </a:spcBef>
              <a:buFont typeface="Verdana" panose="020B0604030504040204" pitchFamily="34" charset="0"/>
              <a:buChar char="—"/>
            </a:pPr>
            <a:r>
              <a:rPr lang="ru-RU" sz="2000" dirty="0"/>
              <a:t>причинения серьезных телесных повреждений или умственного расстройства членам такой группы;</a:t>
            </a:r>
          </a:p>
          <a:p>
            <a:pPr indent="446088" algn="just">
              <a:lnSpc>
                <a:spcPct val="130000"/>
              </a:lnSpc>
              <a:spcBef>
                <a:spcPts val="0"/>
              </a:spcBef>
              <a:buFont typeface="Verdana" panose="020B0604030504040204" pitchFamily="34" charset="0"/>
              <a:buChar char="—"/>
            </a:pPr>
            <a:r>
              <a:rPr lang="ru-RU" sz="2000" dirty="0"/>
              <a:t>мер, рассчитанных на предотвращение деторождения в такой группе;</a:t>
            </a:r>
          </a:p>
          <a:p>
            <a:pPr indent="446088" algn="just">
              <a:lnSpc>
                <a:spcPct val="130000"/>
              </a:lnSpc>
              <a:spcBef>
                <a:spcPts val="0"/>
              </a:spcBef>
              <a:buFont typeface="Verdana" panose="020B0604030504040204" pitchFamily="34" charset="0"/>
              <a:buChar char="—"/>
            </a:pPr>
            <a:r>
              <a:rPr lang="ru-RU" sz="2000" dirty="0"/>
              <a:t>насильственной передачи детей из одной человеческой группы в другую;</a:t>
            </a:r>
          </a:p>
          <a:p>
            <a:pPr indent="446088" algn="just">
              <a:lnSpc>
                <a:spcPct val="130000"/>
              </a:lnSpc>
              <a:spcBef>
                <a:spcPts val="0"/>
              </a:spcBef>
              <a:buFont typeface="Verdana" panose="020B0604030504040204" pitchFamily="34" charset="0"/>
              <a:buChar char="—"/>
            </a:pPr>
            <a:r>
              <a:rPr lang="ru-RU" sz="2000" dirty="0"/>
              <a:t>предумышленного создания жизненных условий, рассчитанных на полное или частичное физическое уничтожение этой группы.</a:t>
            </a:r>
          </a:p>
        </p:txBody>
      </p:sp>
      <p:sp>
        <p:nvSpPr>
          <p:cNvPr id="13" name="TextBox 12">
            <a:extLst>
              <a:ext uri="{FF2B5EF4-FFF2-40B4-BE49-F238E27FC236}">
                <a16:creationId xmlns:a16="http://schemas.microsoft.com/office/drawing/2014/main" id="{9DC466E8-4DB4-4E0C-93C3-2693A4EA8DB5}"/>
              </a:ext>
            </a:extLst>
          </p:cNvPr>
          <p:cNvSpPr txBox="1"/>
          <p:nvPr/>
        </p:nvSpPr>
        <p:spPr>
          <a:xfrm>
            <a:off x="4307160" y="4876800"/>
            <a:ext cx="7389540" cy="1015663"/>
          </a:xfrm>
          <a:prstGeom prst="rect">
            <a:avLst/>
          </a:prstGeom>
          <a:noFill/>
        </p:spPr>
        <p:txBody>
          <a:bodyPr wrap="square">
            <a:spAutoFit/>
          </a:bodyPr>
          <a:lstStyle/>
          <a:p>
            <a:pPr marL="0" indent="0" algn="r">
              <a:buNone/>
            </a:pPr>
            <a:r>
              <a:rPr lang="ru-RU" sz="2000" i="1" dirty="0">
                <a:latin typeface="Arial Narrow" panose="020B0606020202030204" pitchFamily="34" charset="0"/>
              </a:rPr>
              <a:t>Конвенция ООН </a:t>
            </a:r>
            <a:endParaRPr lang="en-US" sz="2000" i="1" dirty="0">
              <a:latin typeface="Arial Narrow" panose="020B0606020202030204" pitchFamily="34" charset="0"/>
            </a:endParaRPr>
          </a:p>
          <a:p>
            <a:pPr marL="0" indent="0" algn="r">
              <a:buNone/>
            </a:pPr>
            <a:r>
              <a:rPr lang="ru-RU" sz="2000" i="1" dirty="0">
                <a:latin typeface="Arial Narrow" panose="020B0606020202030204" pitchFamily="34" charset="0"/>
              </a:rPr>
              <a:t>о</a:t>
            </a:r>
            <a:r>
              <a:rPr lang="en-US" sz="2000" i="1" dirty="0">
                <a:latin typeface="Arial Narrow" panose="020B0606020202030204" pitchFamily="34" charset="0"/>
              </a:rPr>
              <a:t> </a:t>
            </a:r>
            <a:r>
              <a:rPr lang="ru-RU" sz="2000" i="1" dirty="0">
                <a:latin typeface="Arial Narrow" panose="020B0606020202030204" pitchFamily="34" charset="0"/>
              </a:rPr>
              <a:t>предупреждении преступления геноцида и наказании за него. </a:t>
            </a:r>
          </a:p>
          <a:p>
            <a:pPr marL="0" indent="0" algn="r">
              <a:buNone/>
            </a:pPr>
            <a:r>
              <a:rPr lang="ru-RU" sz="2000" i="1" dirty="0">
                <a:latin typeface="Arial Narrow" panose="020B0606020202030204" pitchFamily="34" charset="0"/>
              </a:rPr>
              <a:t>9 декабря 1948 года</a:t>
            </a:r>
            <a:endParaRPr lang="ru-RU" sz="2000" dirty="0">
              <a:latin typeface="Arial Narrow" panose="020B0606020202030204" pitchFamily="34" charset="0"/>
            </a:endParaRPr>
          </a:p>
        </p:txBody>
      </p:sp>
    </p:spTree>
    <p:extLst>
      <p:ext uri="{BB962C8B-B14F-4D97-AF65-F5344CB8AC3E}">
        <p14:creationId xmlns:p14="http://schemas.microsoft.com/office/powerpoint/2010/main" val="1925421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3" name="Номер слайда 5"/>
          <p:cNvSpPr txBox="1">
            <a:spLocks noGrp="1"/>
          </p:cNvSpPr>
          <p:nvPr/>
        </p:nvSpPr>
        <p:spPr bwMode="auto">
          <a:xfrm>
            <a:off x="9982200" y="6366510"/>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EADE078F-D2C3-42F5-8668-D66B38F50C12}" type="slidenum">
              <a:rPr lang="ru-RU" altLang="ru-RU" sz="1200"/>
              <a:pPr algn="r" eaLnBrk="1" hangingPunct="1"/>
              <a:t>5</a:t>
            </a:fld>
            <a:endParaRPr lang="ru-RU" altLang="ru-RU" sz="1200" dirty="0"/>
          </a:p>
        </p:txBody>
      </p:sp>
      <p:sp>
        <p:nvSpPr>
          <p:cNvPr id="6" name="Заголовок 1">
            <a:extLst>
              <a:ext uri="{FF2B5EF4-FFF2-40B4-BE49-F238E27FC236}">
                <a16:creationId xmlns:a16="http://schemas.microsoft.com/office/drawing/2014/main" id="{5790EC0A-97B9-4168-A4D4-8F1C020B3106}"/>
              </a:ext>
            </a:extLst>
          </p:cNvPr>
          <p:cNvSpPr txBox="1">
            <a:spLocks/>
          </p:cNvSpPr>
          <p:nvPr/>
        </p:nvSpPr>
        <p:spPr bwMode="auto">
          <a:xfrm>
            <a:off x="716831" y="306398"/>
            <a:ext cx="10668000" cy="523220"/>
          </a:xfrm>
          <a:prstGeom prst="rect">
            <a:avLst/>
          </a:prstGeom>
          <a:solidFill>
            <a:srgbClr val="FFFFFF">
              <a:alpha val="38039"/>
            </a:srgbClr>
          </a:solidFill>
        </p:spPr>
        <p:txBody>
          <a:bodyPr wrap="square">
            <a:spAutoFit/>
          </a:bodyPr>
          <a:lstStyle>
            <a:defPPr>
              <a:defRPr lang="ru-RU"/>
            </a:defPPr>
            <a:lvl1pPr marL="0" indent="357188" algn="just">
              <a:spcAft>
                <a:spcPts val="600"/>
              </a:spcAft>
              <a:buNone/>
            </a:lvl1pPr>
          </a:lstStyle>
          <a:p>
            <a:pPr algn="ctr"/>
            <a:r>
              <a:rPr lang="ru-RU" sz="2800" b="1" dirty="0"/>
              <a:t>Политика геноцида</a:t>
            </a:r>
            <a:endParaRPr lang="ru-RU" sz="2800" b="1" dirty="0">
              <a:solidFill>
                <a:srgbClr val="C00000"/>
              </a:solidFill>
            </a:endParaRPr>
          </a:p>
        </p:txBody>
      </p:sp>
      <p:sp>
        <p:nvSpPr>
          <p:cNvPr id="13" name="TextBox 12">
            <a:extLst>
              <a:ext uri="{FF2B5EF4-FFF2-40B4-BE49-F238E27FC236}">
                <a16:creationId xmlns:a16="http://schemas.microsoft.com/office/drawing/2014/main" id="{94F15F5F-D47C-4870-9661-47CBD85D5D0A}"/>
              </a:ext>
            </a:extLst>
          </p:cNvPr>
          <p:cNvSpPr txBox="1"/>
          <p:nvPr/>
        </p:nvSpPr>
        <p:spPr>
          <a:xfrm>
            <a:off x="609600" y="990600"/>
            <a:ext cx="10775231" cy="3333220"/>
          </a:xfrm>
          <a:prstGeom prst="rect">
            <a:avLst/>
          </a:prstGeom>
          <a:noFill/>
        </p:spPr>
        <p:txBody>
          <a:bodyPr wrap="square">
            <a:spAutoFit/>
          </a:bodyPr>
          <a:lstStyle/>
          <a:p>
            <a:pPr indent="446088" algn="just">
              <a:lnSpc>
                <a:spcPct val="130000"/>
              </a:lnSpc>
              <a:spcBef>
                <a:spcPts val="0"/>
              </a:spcBef>
              <a:buFont typeface="Verdana" panose="020B0604030504040204" pitchFamily="34" charset="0"/>
              <a:buChar char="—"/>
            </a:pPr>
            <a:r>
              <a:rPr lang="ru-RU" sz="1800" dirty="0"/>
              <a:t>За годы Великой Отечественной войны Беларусь потеряла около </a:t>
            </a:r>
            <a:r>
              <a:rPr lang="ru-RU" sz="1800" b="1" dirty="0"/>
              <a:t>3 млн жителей</a:t>
            </a:r>
            <a:r>
              <a:rPr lang="ru-RU" sz="1800" dirty="0"/>
              <a:t>.</a:t>
            </a:r>
          </a:p>
          <a:p>
            <a:pPr indent="446088" algn="just">
              <a:lnSpc>
                <a:spcPct val="130000"/>
              </a:lnSpc>
              <a:spcBef>
                <a:spcPts val="0"/>
              </a:spcBef>
              <a:buFont typeface="Verdana" panose="020B0604030504040204" pitchFamily="34" charset="0"/>
              <a:buChar char="—"/>
            </a:pPr>
            <a:r>
              <a:rPr lang="ru-RU" sz="1800" dirty="0"/>
              <a:t>Разрушено </a:t>
            </a:r>
            <a:r>
              <a:rPr lang="ru-RU" sz="1800" b="1" dirty="0"/>
              <a:t>209 </a:t>
            </a:r>
            <a:r>
              <a:rPr lang="ru-RU" dirty="0"/>
              <a:t>из 270 существовавших до войны </a:t>
            </a:r>
            <a:r>
              <a:rPr lang="ru-RU" sz="1800" b="1" dirty="0"/>
              <a:t>городов и поселков </a:t>
            </a:r>
            <a:r>
              <a:rPr lang="ru-RU" sz="1800" dirty="0"/>
              <a:t>городского типа.</a:t>
            </a:r>
            <a:endParaRPr lang="ru-RU" dirty="0"/>
          </a:p>
          <a:p>
            <a:pPr indent="446088" algn="just">
              <a:lnSpc>
                <a:spcPct val="130000"/>
              </a:lnSpc>
              <a:spcBef>
                <a:spcPts val="0"/>
              </a:spcBef>
              <a:buFont typeface="Verdana" panose="020B0604030504040204" pitchFamily="34" charset="0"/>
              <a:buChar char="—"/>
            </a:pPr>
            <a:r>
              <a:rPr lang="ru-RU" sz="1800" dirty="0"/>
              <a:t>Разрушено </a:t>
            </a:r>
            <a:r>
              <a:rPr lang="ru-RU" sz="1800" b="1" dirty="0"/>
              <a:t>9 200 сел и деревень</a:t>
            </a:r>
            <a:r>
              <a:rPr lang="ru-RU" sz="1800" dirty="0"/>
              <a:t>:</a:t>
            </a:r>
          </a:p>
          <a:p>
            <a:pPr marL="285750" indent="-285750" algn="just">
              <a:lnSpc>
                <a:spcPct val="130000"/>
              </a:lnSpc>
              <a:spcBef>
                <a:spcPts val="0"/>
              </a:spcBef>
              <a:buFont typeface="Arial" panose="020B0604020202020204" pitchFamily="34" charset="0"/>
              <a:buChar char="•"/>
            </a:pPr>
            <a:r>
              <a:rPr lang="ru-RU" sz="1800" b="1" dirty="0"/>
              <a:t>628 деревень </a:t>
            </a:r>
            <a:r>
              <a:rPr lang="ru-RU" sz="1800" dirty="0"/>
              <a:t>уничтожено со всеми жителями</a:t>
            </a:r>
            <a:r>
              <a:rPr lang="ru-RU" sz="1800" dirty="0">
                <a:solidFill>
                  <a:srgbClr val="C00000"/>
                </a:solidFill>
              </a:rPr>
              <a:t>;</a:t>
            </a:r>
            <a:endParaRPr lang="ru-RU" dirty="0"/>
          </a:p>
          <a:p>
            <a:pPr marL="285750" indent="-285750" algn="just">
              <a:lnSpc>
                <a:spcPct val="130000"/>
              </a:lnSpc>
              <a:spcBef>
                <a:spcPts val="0"/>
              </a:spcBef>
              <a:buFont typeface="Arial" panose="020B0604020202020204" pitchFamily="34" charset="0"/>
              <a:buChar char="•"/>
            </a:pPr>
            <a:r>
              <a:rPr lang="ru-RU" sz="1800" dirty="0"/>
              <a:t>4 667 – с частью населения.</a:t>
            </a:r>
          </a:p>
          <a:p>
            <a:pPr indent="446088" algn="just">
              <a:lnSpc>
                <a:spcPct val="130000"/>
              </a:lnSpc>
              <a:spcBef>
                <a:spcPts val="0"/>
              </a:spcBef>
              <a:buFont typeface="Verdana" panose="020B0604030504040204" pitchFamily="34" charset="0"/>
              <a:buChar char="—"/>
            </a:pPr>
            <a:r>
              <a:rPr lang="ru-RU" sz="1800" dirty="0"/>
              <a:t>Вывезено на принудительные работы в Германию около </a:t>
            </a:r>
            <a:r>
              <a:rPr lang="ru-RU" sz="1800" b="1" dirty="0"/>
              <a:t>400 тысяч человек</a:t>
            </a:r>
            <a:r>
              <a:rPr lang="ru-RU" sz="1800" dirty="0"/>
              <a:t>.</a:t>
            </a:r>
          </a:p>
          <a:p>
            <a:pPr indent="446088" algn="just">
              <a:lnSpc>
                <a:spcPct val="130000"/>
              </a:lnSpc>
              <a:spcBef>
                <a:spcPts val="0"/>
              </a:spcBef>
              <a:buFont typeface="Verdana" panose="020B0604030504040204" pitchFamily="34" charset="0"/>
              <a:buChar char="—"/>
            </a:pPr>
            <a:r>
              <a:rPr lang="ru-RU" sz="1800" dirty="0"/>
              <a:t>Общий ущерб народному хозяйству Беларуси составил </a:t>
            </a:r>
            <a:r>
              <a:rPr lang="ru-RU" sz="1800" b="1" dirty="0"/>
              <a:t>75 млрд рублей</a:t>
            </a:r>
            <a:r>
              <a:rPr lang="ru-RU" sz="1800" dirty="0"/>
              <a:t> </a:t>
            </a:r>
            <a:br>
              <a:rPr lang="ru-RU" sz="1800" dirty="0"/>
            </a:br>
            <a:r>
              <a:rPr lang="ru-RU" sz="1800" i="1" dirty="0"/>
              <a:t>(в ценах 1941 г.)</a:t>
            </a:r>
            <a:r>
              <a:rPr lang="ru-RU" sz="1800" dirty="0"/>
              <a:t>.</a:t>
            </a:r>
          </a:p>
        </p:txBody>
      </p:sp>
      <p:sp>
        <p:nvSpPr>
          <p:cNvPr id="14" name="TextBox 13">
            <a:extLst>
              <a:ext uri="{FF2B5EF4-FFF2-40B4-BE49-F238E27FC236}">
                <a16:creationId xmlns:a16="http://schemas.microsoft.com/office/drawing/2014/main" id="{B19CE089-B8F5-41DD-AE65-7E9778A2D31F}"/>
              </a:ext>
            </a:extLst>
          </p:cNvPr>
          <p:cNvSpPr txBox="1"/>
          <p:nvPr/>
        </p:nvSpPr>
        <p:spPr>
          <a:xfrm>
            <a:off x="716831" y="5124708"/>
            <a:ext cx="10668000" cy="1194512"/>
          </a:xfrm>
          <a:prstGeom prst="rect">
            <a:avLst/>
          </a:prstGeom>
          <a:solidFill>
            <a:schemeClr val="accent2">
              <a:lumMod val="20000"/>
              <a:lumOff val="80000"/>
            </a:schemeClr>
          </a:solidFill>
        </p:spPr>
        <p:txBody>
          <a:bodyPr wrap="square" tIns="180000" bIns="180000">
            <a:spAutoFit/>
          </a:bodyPr>
          <a:lstStyle/>
          <a:p>
            <a:pPr algn="just"/>
            <a:r>
              <a:rPr lang="ru-RU" b="1" dirty="0" err="1">
                <a:solidFill>
                  <a:srgbClr val="C00000"/>
                </a:solidFill>
              </a:rPr>
              <a:t>Айнзацгруппы</a:t>
            </a:r>
            <a:r>
              <a:rPr lang="ru-RU" dirty="0"/>
              <a:t> – особые оперативные группы, которые подразделялись на специальные и оперативные команды. </a:t>
            </a:r>
          </a:p>
          <a:p>
            <a:pPr algn="just"/>
            <a:r>
              <a:rPr lang="ru-RU" dirty="0"/>
              <a:t>Занимались массовым  уничтожением людей.</a:t>
            </a:r>
            <a:endParaRPr lang="be-BY" dirty="0"/>
          </a:p>
        </p:txBody>
      </p:sp>
    </p:spTree>
    <p:extLst>
      <p:ext uri="{BB962C8B-B14F-4D97-AF65-F5344CB8AC3E}">
        <p14:creationId xmlns:p14="http://schemas.microsoft.com/office/powerpoint/2010/main" val="612265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4"/>
          <p:cNvSpPr>
            <a:spLocks noGrp="1" noChangeArrowheads="1"/>
          </p:cNvSpPr>
          <p:nvPr>
            <p:ph type="title"/>
          </p:nvPr>
        </p:nvSpPr>
        <p:spPr>
          <a:xfrm>
            <a:off x="0" y="152400"/>
            <a:ext cx="12192000" cy="973967"/>
          </a:xfrm>
        </p:spPr>
        <p:txBody>
          <a:bodyPr/>
          <a:lstStyle/>
          <a:p>
            <a:pPr algn="ctr" eaLnBrk="1" hangingPunct="1"/>
            <a:r>
              <a:rPr lang="ru-RU" altLang="ru-RU" sz="3600" b="1" dirty="0">
                <a:solidFill>
                  <a:srgbClr val="C00000"/>
                </a:solidFill>
              </a:rPr>
              <a:t>Концентрационные лагеря</a:t>
            </a:r>
            <a:endParaRPr lang="ru-RU" altLang="ru-RU" sz="3600" b="1" dirty="0">
              <a:solidFill>
                <a:srgbClr val="00B050"/>
              </a:solidFill>
            </a:endParaRPr>
          </a:p>
        </p:txBody>
      </p:sp>
      <p:sp>
        <p:nvSpPr>
          <p:cNvPr id="266243" name="Номер слайда 5"/>
          <p:cNvSpPr txBox="1">
            <a:spLocks noGrp="1"/>
          </p:cNvSpPr>
          <p:nvPr/>
        </p:nvSpPr>
        <p:spPr bwMode="auto">
          <a:xfrm>
            <a:off x="9829800" y="6447186"/>
            <a:ext cx="2209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EADE078F-D2C3-42F5-8668-D66B38F50C12}" type="slidenum">
              <a:rPr lang="ru-RU" altLang="ru-RU" sz="1200"/>
              <a:pPr algn="r" eaLnBrk="1" hangingPunct="1"/>
              <a:t>6</a:t>
            </a:fld>
            <a:endParaRPr lang="ru-RU" altLang="ru-RU" sz="1200" dirty="0"/>
          </a:p>
        </p:txBody>
      </p:sp>
      <p:sp>
        <p:nvSpPr>
          <p:cNvPr id="8" name="Прямоугольник 7">
            <a:extLst>
              <a:ext uri="{FF2B5EF4-FFF2-40B4-BE49-F238E27FC236}">
                <a16:creationId xmlns:a16="http://schemas.microsoft.com/office/drawing/2014/main" id="{FFDF5BDE-F113-4AAB-A735-443A4EF5CAD2}"/>
              </a:ext>
            </a:extLst>
          </p:cNvPr>
          <p:cNvSpPr/>
          <p:nvPr/>
        </p:nvSpPr>
        <p:spPr>
          <a:xfrm>
            <a:off x="5930900" y="1836354"/>
            <a:ext cx="5867400" cy="3416320"/>
          </a:xfrm>
          <a:prstGeom prst="rect">
            <a:avLst/>
          </a:prstGeom>
        </p:spPr>
        <p:txBody>
          <a:bodyPr wrap="square">
            <a:spAutoFit/>
          </a:bodyPr>
          <a:lstStyle/>
          <a:p>
            <a:pPr algn="just"/>
            <a:r>
              <a:rPr lang="ru-RU" b="1" dirty="0">
                <a:solidFill>
                  <a:srgbClr val="C00000"/>
                </a:solidFill>
              </a:rPr>
              <a:t>Концентрационные лагеря </a:t>
            </a:r>
            <a:r>
              <a:rPr lang="ru-RU" dirty="0"/>
              <a:t>— места массового заключения и физического уничтожения людей по политическим, расовым, религиозным и  другим признакам. </a:t>
            </a:r>
          </a:p>
          <a:p>
            <a:pPr algn="just"/>
            <a:endParaRPr lang="ru-RU" dirty="0"/>
          </a:p>
          <a:p>
            <a:pPr algn="just"/>
            <a:r>
              <a:rPr lang="ru-RU" dirty="0"/>
              <a:t>Создавались в Германии и на оккупированных территориях после прихода к власти нацистов в 1933 г.</a:t>
            </a:r>
          </a:p>
          <a:p>
            <a:pPr algn="just"/>
            <a:endParaRPr lang="ru-RU" dirty="0"/>
          </a:p>
          <a:p>
            <a:pPr algn="just"/>
            <a:r>
              <a:rPr lang="ru-RU" u="sng" dirty="0"/>
              <a:t>Наиболее крупные </a:t>
            </a:r>
            <a:r>
              <a:rPr lang="ru-RU" dirty="0"/>
              <a:t>— Освенцим, Майданек, Треблинка, </a:t>
            </a:r>
            <a:r>
              <a:rPr lang="ru-RU" dirty="0" err="1"/>
              <a:t>Тростенец</a:t>
            </a:r>
            <a:r>
              <a:rPr lang="ru-RU" dirty="0"/>
              <a:t>, Дахау,</a:t>
            </a:r>
          </a:p>
          <a:p>
            <a:pPr algn="just"/>
            <a:r>
              <a:rPr lang="ru-RU" dirty="0"/>
              <a:t>Заксенхаузен, Бухенвальд, Маутхаузен.</a:t>
            </a:r>
            <a:endParaRPr lang="ru-BY" dirty="0"/>
          </a:p>
        </p:txBody>
      </p:sp>
      <p:pic>
        <p:nvPicPr>
          <p:cNvPr id="12" name="Picture 2">
            <a:extLst>
              <a:ext uri="{FF2B5EF4-FFF2-40B4-BE49-F238E27FC236}">
                <a16:creationId xmlns:a16="http://schemas.microsoft.com/office/drawing/2014/main" id="{66EDC227-ADDB-467A-BA04-AD5B7A0DE97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81000" y="1875186"/>
            <a:ext cx="530420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E3A0F248-924B-45BE-BAF2-E38FCC308452}"/>
              </a:ext>
            </a:extLst>
          </p:cNvPr>
          <p:cNvSpPr txBox="1"/>
          <p:nvPr/>
        </p:nvSpPr>
        <p:spPr>
          <a:xfrm>
            <a:off x="6007100" y="5314605"/>
            <a:ext cx="5791200" cy="1194512"/>
          </a:xfrm>
          <a:prstGeom prst="rect">
            <a:avLst/>
          </a:prstGeom>
          <a:solidFill>
            <a:schemeClr val="accent2">
              <a:lumMod val="20000"/>
              <a:lumOff val="80000"/>
            </a:schemeClr>
          </a:solidFill>
        </p:spPr>
        <p:txBody>
          <a:bodyPr wrap="square" tIns="180000" bIns="180000">
            <a:spAutoFit/>
          </a:bodyPr>
          <a:lstStyle/>
          <a:p>
            <a:pPr algn="just"/>
            <a:r>
              <a:rPr lang="ru-RU" dirty="0"/>
              <a:t>В Беларуси действовало более </a:t>
            </a:r>
            <a:br>
              <a:rPr lang="ru-RU" dirty="0"/>
            </a:br>
            <a:r>
              <a:rPr lang="ru-RU" b="1" dirty="0"/>
              <a:t>260 концентрационных лагерей смерти</a:t>
            </a:r>
            <a:r>
              <a:rPr lang="ru-RU" dirty="0"/>
              <a:t>, их филиалов и отделений.</a:t>
            </a:r>
          </a:p>
        </p:txBody>
      </p:sp>
    </p:spTree>
    <p:extLst>
      <p:ext uri="{BB962C8B-B14F-4D97-AF65-F5344CB8AC3E}">
        <p14:creationId xmlns:p14="http://schemas.microsoft.com/office/powerpoint/2010/main" val="1286190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p="http://schemas.openxmlformats.org/presentationml/2006/main" xmlns:a="http://schemas.openxmlformats.org/drawingml/2006/main" xmlns:r="http://schemas.openxmlformats.org/officeDocument/2006/relationships" showMasterPhAnim="0">
  <p:cSld>
    <p:spTree>
      <p:nvGrpSpPr>
        <p:cNvPr id="1" name=""/>
        <p:cNvGrpSpPr/>
        <p:nvPr/>
      </p:nvGrpSpPr>
      <p:grpSpPr>
        <a:xfrm>
          <a:off x="0" y="0"/>
          <a:ext cx="0" cy="0"/>
          <a:chOff x="0" y="0"/>
          <a:chExt cx="0" cy="0"/>
        </a:xfrm>
      </p:grpSpPr>
      <p:sp>
        <p:nvSpPr>
          <p:cNvPr id="266242" name="Rectangle 4"/>
          <p:cNvSpPr>
            <a:spLocks noChangeArrowheads="1" noGrp="1"/>
          </p:cNvSpPr>
          <p:nvPr>
            <p:ph type="title"/>
          </p:nvPr>
        </p:nvSpPr>
        <p:spPr>
          <a:xfrm>
            <a:off x="-228600" y="545275"/>
            <a:ext cx="8534400" cy="973967"/>
          </a:xfrm>
        </p:spPr>
        <p:txBody>
          <a:bodyPr/>
          <a:lstStyle/>
          <a:p>
            <a:pPr algn="ctr" eaLnBrk="1" hangingPunct="1">
              <a:lnSpc>
                <a:spcPct val="80000"/>
              </a:lnSpc>
            </a:pPr>
            <a:r>
              <a:rPr altLang="ru-RU" b="1" dirty="0" lang="ru-RU" sz="3600">
                <a:solidFill>
                  <a:srgbClr val="C00000"/>
                </a:solidFill>
              </a:rPr>
              <a:t>Крупнейшие концентрационные лагеря </a:t>
            </a:r>
            <a:br>
              <a:rPr altLang="ru-RU" b="1" dirty="0" lang="ru-RU" sz="3600">
                <a:solidFill>
                  <a:srgbClr val="C00000"/>
                </a:solidFill>
              </a:rPr>
            </a:br>
            <a:r>
              <a:rPr altLang="ru-RU" b="1" dirty="0" lang="ru-RU" sz="3600">
                <a:solidFill>
                  <a:srgbClr val="C00000"/>
                </a:solidFill>
              </a:rPr>
              <a:t>в Европе</a:t>
            </a:r>
            <a:endParaRPr altLang="ru-RU" b="1" dirty="0" lang="ru-RU" sz="3600">
              <a:solidFill>
                <a:srgbClr val="00B050"/>
              </a:solidFill>
            </a:endParaRPr>
          </a:p>
        </p:txBody>
      </p:sp>
      <p:sp>
        <p:nvSpPr>
          <p:cNvPr id="266243" name="Номер слайда 5"/>
          <p:cNvSpPr txBox="1">
            <a:spLocks noGrp="1"/>
          </p:cNvSpPr>
          <p:nvPr/>
        </p:nvSpPr>
        <p:spPr bwMode="auto">
          <a:xfrm>
            <a:off x="9829800" y="6447186"/>
            <a:ext cx="2209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charset="0" pitchFamily="34" typeface="Verdana"/>
              </a:defRPr>
            </a:lvl1pPr>
            <a:lvl2pPr eaLnBrk="0" hangingPunct="0" indent="-285750" marL="742950">
              <a:defRPr>
                <a:solidFill>
                  <a:schemeClr val="tx1"/>
                </a:solidFill>
                <a:latin charset="0" pitchFamily="34" typeface="Verdana"/>
              </a:defRPr>
            </a:lvl2pPr>
            <a:lvl3pPr eaLnBrk="0" hangingPunct="0" indent="-228600" marL="1143000">
              <a:defRPr>
                <a:solidFill>
                  <a:schemeClr val="tx1"/>
                </a:solidFill>
                <a:latin charset="0" pitchFamily="34" typeface="Verdana"/>
              </a:defRPr>
            </a:lvl3pPr>
            <a:lvl4pPr eaLnBrk="0" hangingPunct="0" indent="-228600" marL="1600200">
              <a:defRPr>
                <a:solidFill>
                  <a:schemeClr val="tx1"/>
                </a:solidFill>
                <a:latin charset="0" pitchFamily="34" typeface="Verdana"/>
              </a:defRPr>
            </a:lvl4pPr>
            <a:lvl5pPr eaLnBrk="0" hangingPunct="0" indent="-228600" marL="2057400">
              <a:defRPr>
                <a:solidFill>
                  <a:schemeClr val="tx1"/>
                </a:solidFill>
                <a:latin charset="0" pitchFamily="34" typeface="Verdana"/>
              </a:defRPr>
            </a:lvl5pPr>
            <a:lvl6pPr eaLnBrk="0" fontAlgn="base" hangingPunct="0" indent="-228600" marL="2514600">
              <a:spcBef>
                <a:spcPct val="0"/>
              </a:spcBef>
              <a:spcAft>
                <a:spcPct val="0"/>
              </a:spcAft>
              <a:defRPr>
                <a:solidFill>
                  <a:schemeClr val="tx1"/>
                </a:solidFill>
                <a:latin charset="0" pitchFamily="34" typeface="Verdana"/>
              </a:defRPr>
            </a:lvl6pPr>
            <a:lvl7pPr eaLnBrk="0" fontAlgn="base" hangingPunct="0" indent="-228600" marL="2971800">
              <a:spcBef>
                <a:spcPct val="0"/>
              </a:spcBef>
              <a:spcAft>
                <a:spcPct val="0"/>
              </a:spcAft>
              <a:defRPr>
                <a:solidFill>
                  <a:schemeClr val="tx1"/>
                </a:solidFill>
                <a:latin charset="0" pitchFamily="34" typeface="Verdana"/>
              </a:defRPr>
            </a:lvl7pPr>
            <a:lvl8pPr eaLnBrk="0" fontAlgn="base" hangingPunct="0" indent="-228600" marL="3429000">
              <a:spcBef>
                <a:spcPct val="0"/>
              </a:spcBef>
              <a:spcAft>
                <a:spcPct val="0"/>
              </a:spcAft>
              <a:defRPr>
                <a:solidFill>
                  <a:schemeClr val="tx1"/>
                </a:solidFill>
                <a:latin charset="0" pitchFamily="34" typeface="Verdana"/>
              </a:defRPr>
            </a:lvl8pPr>
            <a:lvl9pPr eaLnBrk="0" fontAlgn="base" hangingPunct="0" indent="-228600" marL="3886200">
              <a:spcBef>
                <a:spcPct val="0"/>
              </a:spcBef>
              <a:spcAft>
                <a:spcPct val="0"/>
              </a:spcAft>
              <a:defRPr>
                <a:solidFill>
                  <a:schemeClr val="tx1"/>
                </a:solidFill>
                <a:latin charset="0" pitchFamily="34" typeface="Verdana"/>
              </a:defRPr>
            </a:lvl9pPr>
          </a:lstStyle>
          <a:p>
            <a:pPr algn="r" eaLnBrk="1" hangingPunct="1"/>
            <a:fld id="{EADE078F-D2C3-42F5-8668-D66B38F50C12}" type="slidenum">
              <a:rPr altLang="ru-RU" lang="ru-RU" sz="1200"/>
              <a:pPr algn="r" eaLnBrk="1" hangingPunct="1"/>
              <a:t>7</a:t>
            </a:fld>
            <a:endParaRPr altLang="ru-RU" dirty="0" lang="ru-RU" sz="1200"/>
          </a:p>
        </p:txBody>
      </p:sp>
      <p:graphicFrame>
        <p:nvGraphicFramePr>
          <p:cNvPr id="2" name="Таблица 2">
            <a:extLst>
              <a:ext uri="{FF2B5EF4-FFF2-40B4-BE49-F238E27FC236}">
                <a16:creationId xmlns:a16="http://schemas.microsoft.com/office/drawing/2014/main" id="{37AEAAF0-4AE0-431B-B35D-376583832D0F}"/>
              </a:ext>
            </a:extLst>
          </p:cNvPr>
          <p:cNvGraphicFramePr>
            <a:graphicFrameLocks noGrp="1"/>
          </p:cNvGraphicFramePr>
          <p:nvPr>
            <p:extLst>
              <p:ext uri="{D42A27DB-BD31-4B8C-83A1-F6EECF244321}">
                <p14:modId xmlns:p14="http://schemas.microsoft.com/office/powerpoint/2010/main" val="3804811377"/>
              </p:ext>
            </p:extLst>
          </p:nvPr>
        </p:nvGraphicFramePr>
        <p:xfrm>
          <a:off x="234538" y="2057400"/>
          <a:ext cx="4953000" cy="3474720"/>
        </p:xfrm>
        <a:graphic>
          <a:graphicData uri="http://schemas.openxmlformats.org/drawingml/2006/table">
            <a:tbl>
              <a:tblPr bandRow="1" firstRow="1">
                <a:tableStyleId>{69CF1AB2-1976-4502-BF36-3FF5EA218861}</a:tableStyleId>
              </a:tblPr>
              <a:tblGrid>
                <a:gridCol w="3113315">
                  <a:extLst>
                    <a:ext uri="{9D8B030D-6E8A-4147-A177-3AD203B41FA5}">
                      <a16:colId xmlns:a16="http://schemas.microsoft.com/office/drawing/2014/main" val="3399547046"/>
                    </a:ext>
                  </a:extLst>
                </a:gridCol>
                <a:gridCol w="1839685">
                  <a:extLst>
                    <a:ext uri="{9D8B030D-6E8A-4147-A177-3AD203B41FA5}">
                      <a16:colId xmlns:a16="http://schemas.microsoft.com/office/drawing/2014/main" val="700672256"/>
                    </a:ext>
                  </a:extLst>
                </a:gridCol>
              </a:tblGrid>
              <a:tr h="294640">
                <a:tc>
                  <a:txBody>
                    <a:bodyPr/>
                    <a:lstStyle/>
                    <a:p>
                      <a:pPr algn="r" defTabSz="914400" eaLnBrk="1" fontAlgn="auto" hangingPunct="1" indent="0" latinLnBrk="0" lvl="0" marL="0" marR="0" rtl="0">
                        <a:lnSpc>
                          <a:spcPct val="100000"/>
                        </a:lnSpc>
                        <a:spcBef>
                          <a:spcPts val="0"/>
                        </a:spcBef>
                        <a:spcAft>
                          <a:spcPts val="0"/>
                        </a:spcAft>
                        <a:buClrTx/>
                        <a:buSzTx/>
                        <a:buFontTx/>
                        <a:buNone/>
                        <a:tabLst/>
                        <a:defRPr/>
                      </a:pPr>
                      <a:r>
                        <a:rPr dirty="0" err="1" lang="ru-RU"/>
                        <a:t>Аушвиц</a:t>
                      </a:r>
                      <a:r>
                        <a:rPr dirty="0" lang="ru-RU"/>
                        <a:t> или </a:t>
                      </a:r>
                      <a:r>
                        <a:rPr dirty="0" err="1" lang="ru-RU"/>
                        <a:t>Аушвиц-Биркенау</a:t>
                      </a:r>
                      <a:r>
                        <a:rPr dirty="0" lang="ru-RU"/>
                        <a:t> </a:t>
                      </a:r>
                      <a:r>
                        <a:rPr b="1" dirty="0" kern="1200" lang="ru-RU" sz="1800">
                          <a:solidFill>
                            <a:schemeClr val="dk1"/>
                          </a:solidFill>
                          <a:latin typeface="+mn-lt"/>
                          <a:ea typeface="+mn-ea"/>
                          <a:cs typeface="+mn-cs"/>
                        </a:rPr>
                        <a:t>(Освенцим) </a:t>
                      </a:r>
                      <a:r>
                        <a:rPr b="0" dirty="0" lang="ru-RU"/>
                        <a:t>(Польша)</a:t>
                      </a:r>
                    </a:p>
                  </a:txBody>
                  <a:tcPr/>
                </a:tc>
                <a:tc>
                  <a:txBody>
                    <a:bodyPr/>
                    <a:lstStyle/>
                    <a:p>
                      <a:r>
                        <a:rPr b="0" dirty="0" lang="ru-RU"/>
                        <a:t>4 млн </a:t>
                      </a:r>
                      <a:br>
                        <a:rPr b="0" dirty="0" lang="ru-RU"/>
                      </a:br>
                      <a:r>
                        <a:rPr b="0" dirty="0" lang="ru-RU"/>
                        <a:t>человек</a:t>
                      </a:r>
                    </a:p>
                  </a:txBody>
                  <a:tcPr anchor="ctr"/>
                </a:tc>
                <a:extLst>
                  <a:ext uri="{0D108BD9-81ED-4DB2-BD59-A6C34878D82A}">
                    <a16:rowId xmlns:a16="http://schemas.microsoft.com/office/drawing/2014/main" val="1971142060"/>
                  </a:ext>
                </a:extLst>
              </a:tr>
              <a:tr h="370840">
                <a:tc>
                  <a:txBody>
                    <a:bodyPr/>
                    <a:lstStyle/>
                    <a:p>
                      <a:pPr algn="r"/>
                      <a:r>
                        <a:rPr b="1" dirty="0" kern="1200" lang="ru-RU" sz="1800">
                          <a:solidFill>
                            <a:schemeClr val="dk1"/>
                          </a:solidFill>
                          <a:latin typeface="+mn-lt"/>
                          <a:ea typeface="+mn-ea"/>
                          <a:cs typeface="+mn-cs"/>
                        </a:rPr>
                        <a:t>Майданек </a:t>
                      </a:r>
                      <a:br>
                        <a:rPr b="1" dirty="0" kern="1200" lang="ru-RU" sz="1800">
                          <a:solidFill>
                            <a:schemeClr val="dk1"/>
                          </a:solidFill>
                          <a:latin typeface="+mn-lt"/>
                          <a:ea typeface="+mn-ea"/>
                          <a:cs typeface="+mn-cs"/>
                        </a:rPr>
                      </a:br>
                      <a:r>
                        <a:rPr b="0" dirty="0" kern="1200" lang="ru-RU" sz="1800">
                          <a:solidFill>
                            <a:schemeClr val="dk1"/>
                          </a:solidFill>
                          <a:latin typeface="+mn-lt"/>
                          <a:ea typeface="+mn-ea"/>
                          <a:cs typeface="+mn-cs"/>
                        </a:rPr>
                        <a:t>(Польша)</a:t>
                      </a:r>
                      <a:endParaRPr b="1" dirty="0" kern="1200" lang="ru-RU" sz="1800">
                        <a:solidFill>
                          <a:schemeClr val="dk1"/>
                        </a:solidFill>
                        <a:latin typeface="+mn-lt"/>
                        <a:ea typeface="+mn-ea"/>
                        <a:cs typeface="+mn-cs"/>
                      </a:endParaRPr>
                    </a:p>
                  </a:txBody>
                  <a:tcPr/>
                </a:tc>
                <a:tc>
                  <a:txBody>
                    <a:bodyPr/>
                    <a:lstStyle/>
                    <a:p>
                      <a:r>
                        <a:rPr b="0" dirty="0" kern="1200" lang="ru-RU" sz="1800">
                          <a:solidFill>
                            <a:schemeClr val="dk1"/>
                          </a:solidFill>
                          <a:latin typeface="+mn-lt"/>
                          <a:ea typeface="+mn-ea"/>
                          <a:cs typeface="+mn-cs"/>
                        </a:rPr>
                        <a:t>1,5 млн человек</a:t>
                      </a:r>
                    </a:p>
                  </a:txBody>
                  <a:tcPr anchor="ctr"/>
                </a:tc>
                <a:extLst>
                  <a:ext uri="{0D108BD9-81ED-4DB2-BD59-A6C34878D82A}">
                    <a16:rowId xmlns:a16="http://schemas.microsoft.com/office/drawing/2014/main" val="306070420"/>
                  </a:ext>
                </a:extLst>
              </a:tr>
              <a:tr h="370840">
                <a:tc>
                  <a:txBody>
                    <a:bodyPr/>
                    <a:lstStyle/>
                    <a:p>
                      <a:pPr algn="r" defTabSz="914400" eaLnBrk="1" fontAlgn="auto" hangingPunct="1" indent="0" latinLnBrk="0" lvl="0" marL="0" marR="0" rtl="0">
                        <a:lnSpc>
                          <a:spcPct val="100000"/>
                        </a:lnSpc>
                        <a:spcBef>
                          <a:spcPts val="0"/>
                        </a:spcBef>
                        <a:spcAft>
                          <a:spcPts val="0"/>
                        </a:spcAft>
                        <a:buClrTx/>
                        <a:buSzTx/>
                        <a:buFontTx/>
                        <a:buNone/>
                        <a:tabLst/>
                        <a:defRPr/>
                      </a:pPr>
                      <a:r>
                        <a:rPr b="1" dirty="0" kern="1200" lang="ru-RU" sz="1800">
                          <a:solidFill>
                            <a:schemeClr val="dk1"/>
                          </a:solidFill>
                          <a:latin typeface="+mn-lt"/>
                          <a:ea typeface="+mn-ea"/>
                          <a:cs typeface="+mn-cs"/>
                        </a:rPr>
                        <a:t>Треблинка </a:t>
                      </a:r>
                      <a:br>
                        <a:rPr b="1" dirty="0" kern="1200" lang="ru-RU" sz="1800">
                          <a:solidFill>
                            <a:schemeClr val="dk1"/>
                          </a:solidFill>
                          <a:latin typeface="+mn-lt"/>
                          <a:ea typeface="+mn-ea"/>
                          <a:cs typeface="+mn-cs"/>
                        </a:rPr>
                      </a:br>
                      <a:r>
                        <a:rPr b="0" dirty="0" kern="1200" lang="ru-RU" sz="1800">
                          <a:solidFill>
                            <a:schemeClr val="dk1"/>
                          </a:solidFill>
                          <a:latin typeface="+mn-lt"/>
                          <a:ea typeface="+mn-ea"/>
                          <a:cs typeface="+mn-cs"/>
                        </a:rPr>
                        <a:t>(Польша)</a:t>
                      </a:r>
                    </a:p>
                  </a:txBody>
                  <a:tcPr/>
                </a:tc>
                <a:tc>
                  <a:txBody>
                    <a:bodyPr/>
                    <a:lstStyle/>
                    <a:p>
                      <a:r>
                        <a:rPr b="0" dirty="0" kern="1200" lang="ru-RU" sz="1800">
                          <a:solidFill>
                            <a:schemeClr val="dk1"/>
                          </a:solidFill>
                          <a:latin typeface="+mn-lt"/>
                          <a:ea typeface="+mn-ea"/>
                          <a:cs typeface="+mn-cs"/>
                        </a:rPr>
                        <a:t>800 тыс</a:t>
                      </a:r>
                      <a:r>
                        <a:rPr b="0" dirty="0" kern="1200" lang="ru-RU" sz="1800">
                          <a:solidFill>
                            <a:srgbClr val="C00000"/>
                          </a:solidFill>
                          <a:latin typeface="+mn-lt"/>
                          <a:ea typeface="+mn-ea"/>
                          <a:cs typeface="+mn-cs"/>
                        </a:rPr>
                        <a:t>яч</a:t>
                      </a:r>
                      <a:r>
                        <a:rPr b="0" dirty="0" kern="1200" lang="ru-RU" sz="1800">
                          <a:solidFill>
                            <a:schemeClr val="dk1"/>
                          </a:solidFill>
                          <a:latin typeface="+mn-lt"/>
                          <a:ea typeface="+mn-ea"/>
                          <a:cs typeface="+mn-cs"/>
                        </a:rPr>
                        <a:t> человек</a:t>
                      </a:r>
                    </a:p>
                  </a:txBody>
                  <a:tcPr anchor="ctr"/>
                </a:tc>
                <a:extLst>
                  <a:ext uri="{0D108BD9-81ED-4DB2-BD59-A6C34878D82A}">
                    <a16:rowId xmlns:a16="http://schemas.microsoft.com/office/drawing/2014/main" val="1378747825"/>
                  </a:ext>
                </a:extLst>
              </a:tr>
              <a:tr h="370840">
                <a:tc>
                  <a:txBody>
                    <a:bodyPr/>
                    <a:lstStyle/>
                    <a:p>
                      <a:pPr algn="r"/>
                      <a:r>
                        <a:rPr b="1" dirty="0" err="1" kern="1200" lang="ru-RU" sz="1800">
                          <a:solidFill>
                            <a:schemeClr val="dk1"/>
                          </a:solidFill>
                          <a:latin typeface="+mn-lt"/>
                          <a:ea typeface="+mn-ea"/>
                          <a:cs typeface="+mn-cs"/>
                        </a:rPr>
                        <a:t>Тростенец</a:t>
                      </a:r>
                      <a:r>
                        <a:rPr b="1" dirty="0" kern="1200" lang="ru-RU" sz="1800">
                          <a:solidFill>
                            <a:schemeClr val="dk1"/>
                          </a:solidFill>
                          <a:latin typeface="+mn-lt"/>
                          <a:ea typeface="+mn-ea"/>
                          <a:cs typeface="+mn-cs"/>
                        </a:rPr>
                        <a:t> </a:t>
                      </a:r>
                      <a:br>
                        <a:rPr b="1" dirty="0" kern="1200" lang="ru-RU" sz="1800">
                          <a:solidFill>
                            <a:schemeClr val="dk1"/>
                          </a:solidFill>
                          <a:latin typeface="+mn-lt"/>
                          <a:ea typeface="+mn-ea"/>
                          <a:cs typeface="+mn-cs"/>
                        </a:rPr>
                      </a:br>
                      <a:r>
                        <a:rPr b="0" dirty="0" kern="1200" lang="ru-RU" sz="1800">
                          <a:solidFill>
                            <a:schemeClr val="dk1"/>
                          </a:solidFill>
                          <a:latin typeface="+mn-lt"/>
                          <a:ea typeface="+mn-ea"/>
                          <a:cs typeface="+mn-cs"/>
                        </a:rPr>
                        <a:t>(Беларусь)</a:t>
                      </a:r>
                      <a:endParaRPr b="1" dirty="0" kern="1200" lang="ru-RU" sz="1800">
                        <a:solidFill>
                          <a:schemeClr val="dk1"/>
                        </a:solidFill>
                        <a:latin typeface="+mn-lt"/>
                        <a:ea typeface="+mn-ea"/>
                        <a:cs typeface="+mn-cs"/>
                      </a:endParaRPr>
                    </a:p>
                  </a:txBody>
                  <a:tcPr/>
                </a:tc>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0" dirty="0" kern="1200" lang="ru-RU" sz="1800">
                          <a:solidFill>
                            <a:schemeClr val="dk1"/>
                          </a:solidFill>
                          <a:latin typeface="+mn-lt"/>
                          <a:ea typeface="+mn-ea"/>
                          <a:cs typeface="+mn-cs"/>
                        </a:rPr>
                        <a:t>206,5 тысячи человек</a:t>
                      </a:r>
                    </a:p>
                  </a:txBody>
                  <a:tcPr anchor="ctr"/>
                </a:tc>
                <a:extLst>
                  <a:ext uri="{0D108BD9-81ED-4DB2-BD59-A6C34878D82A}">
                    <a16:rowId xmlns:a16="http://schemas.microsoft.com/office/drawing/2014/main" val="1396594554"/>
                  </a:ext>
                </a:extLst>
              </a:tr>
              <a:tr h="370840">
                <a:tc>
                  <a:txBody>
                    <a:bodyPr/>
                    <a:lstStyle/>
                    <a:p>
                      <a:pPr algn="r" defTabSz="914400" eaLnBrk="1" fontAlgn="auto" hangingPunct="1" indent="0" latinLnBrk="0" lvl="0" marL="0" marR="0" rtl="0">
                        <a:lnSpc>
                          <a:spcPct val="100000"/>
                        </a:lnSpc>
                        <a:spcBef>
                          <a:spcPts val="0"/>
                        </a:spcBef>
                        <a:spcAft>
                          <a:spcPts val="0"/>
                        </a:spcAft>
                        <a:buClrTx/>
                        <a:buSzTx/>
                        <a:buFontTx/>
                        <a:buNone/>
                        <a:tabLst/>
                        <a:defRPr/>
                      </a:pPr>
                      <a:r>
                        <a:rPr b="1" dirty="0" kern="1200" lang="ru-RU" sz="1800">
                          <a:solidFill>
                            <a:schemeClr val="dk1"/>
                          </a:solidFill>
                          <a:latin typeface="+mn-lt"/>
                          <a:ea typeface="+mn-ea"/>
                          <a:cs typeface="+mn-cs"/>
                        </a:rPr>
                        <a:t>Озаричи </a:t>
                      </a:r>
                      <a:br>
                        <a:rPr b="1" dirty="0" kern="1200" lang="ru-RU" sz="1800">
                          <a:solidFill>
                            <a:schemeClr val="dk1"/>
                          </a:solidFill>
                          <a:latin typeface="+mn-lt"/>
                          <a:ea typeface="+mn-ea"/>
                          <a:cs typeface="+mn-cs"/>
                        </a:rPr>
                      </a:br>
                      <a:r>
                        <a:rPr b="0" dirty="0" kern="1200" lang="ru-RU" sz="1800">
                          <a:solidFill>
                            <a:schemeClr val="dk1"/>
                          </a:solidFill>
                          <a:latin typeface="+mn-lt"/>
                          <a:ea typeface="+mn-ea"/>
                          <a:cs typeface="+mn-cs"/>
                        </a:rPr>
                        <a:t>(Беларусь)</a:t>
                      </a:r>
                    </a:p>
                  </a:txBody>
                  <a:tcPr/>
                </a:tc>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0" dirty="0" kern="1200" lang="ru-RU" sz="1800">
                          <a:solidFill>
                            <a:schemeClr val="dk1"/>
                          </a:solidFill>
                          <a:latin typeface="+mn-lt"/>
                          <a:ea typeface="+mn-ea"/>
                          <a:cs typeface="+mn-cs"/>
                        </a:rPr>
                        <a:t>20 тысяч человек</a:t>
                      </a:r>
                    </a:p>
                  </a:txBody>
                  <a:tcPr anchor="ctr"/>
                </a:tc>
                <a:extLst>
                  <a:ext uri="{0D108BD9-81ED-4DB2-BD59-A6C34878D82A}">
                    <a16:rowId xmlns:a16="http://schemas.microsoft.com/office/drawing/2014/main" val="1110313907"/>
                  </a:ext>
                </a:extLst>
              </a:tr>
            </a:tbl>
          </a:graphicData>
        </a:graphic>
      </p:graphicFrame>
      <p:pic>
        <p:nvPicPr>
          <p:cNvPr id="10" name="Рисунок 9">
            <a:extLst>
              <a:ext uri="{FF2B5EF4-FFF2-40B4-BE49-F238E27FC236}">
                <a16:creationId xmlns:a16="http://schemas.microsoft.com/office/drawing/2014/main" id="{53711376-7FCE-4702-9A46-4045EECA1B2E}"/>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l="76" r="97" t="28"/>
          <a:stretch/>
        </p:blipFill>
        <p:spPr>
          <a:xfrm>
            <a:off x="7886700" y="212941"/>
            <a:ext cx="4152900" cy="3216059"/>
          </a:xfrm>
          <a:prstGeom prst="rect">
            <a:avLst/>
          </a:prstGeom>
        </p:spPr>
      </p:pic>
      <p:sp>
        <p:nvSpPr>
          <p:cNvPr id="11" name="TextBox 10">
            <a:extLst>
              <a:ext uri="{FF2B5EF4-FFF2-40B4-BE49-F238E27FC236}">
                <a16:creationId xmlns:a16="http://schemas.microsoft.com/office/drawing/2014/main" id="{800BD000-5801-4AE1-B226-71A80804A9D1}"/>
              </a:ext>
            </a:extLst>
          </p:cNvPr>
          <p:cNvSpPr txBox="1"/>
          <p:nvPr/>
        </p:nvSpPr>
        <p:spPr>
          <a:xfrm>
            <a:off x="6019800" y="2550805"/>
            <a:ext cx="1837692" cy="830997"/>
          </a:xfrm>
          <a:prstGeom prst="rect">
            <a:avLst/>
          </a:prstGeom>
          <a:solidFill>
            <a:srgbClr val="FFFFFF">
              <a:alpha val="78824"/>
            </a:srgbClr>
          </a:solidFill>
        </p:spPr>
        <p:txBody>
          <a:bodyPr wrap="square">
            <a:spAutoFit/>
          </a:bodyPr>
          <a:lstStyle>
            <a:defPPr>
              <a:defRPr lang="ru-RU"/>
            </a:defPPr>
            <a:lvl1pPr algn="r">
              <a:defRPr i="1" sz="1600"/>
            </a:lvl1pPr>
          </a:lstStyle>
          <a:p>
            <a:r>
              <a:rPr dirty="0" lang="be-BY"/>
              <a:t>Мемориальный комплекс «Тростенец».</a:t>
            </a:r>
          </a:p>
        </p:txBody>
      </p:sp>
      <p:pic>
        <p:nvPicPr>
          <p:cNvPr descr="Озаричи | Калинковичский район | Белорусская глубинка" id="1026" name="Picture 2">
            <a:extLst>
              <a:ext uri="{FF2B5EF4-FFF2-40B4-BE49-F238E27FC236}">
                <a16:creationId xmlns:a16="http://schemas.microsoft.com/office/drawing/2014/main" id="{0443596F-D063-4750-B447-F28BF7ACC5DF}"/>
              </a:ext>
            </a:extLst>
          </p:cNvPr>
          <p:cNvPicPr>
            <a:picLocks noChangeArrowheads="1" noChangeAspect="1"/>
          </p:cNvPicPr>
          <p:nvPr/>
        </p:nvPicPr>
        <p:blipFill rotWithShape="1">
          <a:blip cstate="print"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 t="141"/>
          <a:stretch/>
        </p:blipFill>
        <p:spPr bwMode="auto">
          <a:xfrm>
            <a:off x="5378518" y="3810132"/>
            <a:ext cx="4334508" cy="287616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F2685E4-2A0F-4F15-8ADD-25EFD95A8E9E}"/>
              </a:ext>
            </a:extLst>
          </p:cNvPr>
          <p:cNvSpPr txBox="1"/>
          <p:nvPr/>
        </p:nvSpPr>
        <p:spPr>
          <a:xfrm>
            <a:off x="9753600" y="5259102"/>
            <a:ext cx="2209800" cy="1077218"/>
          </a:xfrm>
          <a:prstGeom prst="rect">
            <a:avLst/>
          </a:prstGeom>
          <a:solidFill>
            <a:srgbClr val="FFFFFF">
              <a:alpha val="78824"/>
            </a:srgbClr>
          </a:solidFill>
        </p:spPr>
        <p:txBody>
          <a:bodyPr wrap="square">
            <a:spAutoFit/>
          </a:bodyPr>
          <a:lstStyle>
            <a:defPPr>
              <a:defRPr lang="ru-RU"/>
            </a:defPPr>
            <a:lvl1pPr algn="r">
              <a:defRPr i="1" sz="1600"/>
            </a:lvl1pPr>
          </a:lstStyle>
          <a:p>
            <a:pPr algn="l"/>
            <a:r>
              <a:rPr dirty="0" lang="ru-RU"/>
              <a:t>Мемориальный комплекс узникам </a:t>
            </a:r>
            <a:r>
              <a:rPr dirty="0" err="1" lang="ru-RU"/>
              <a:t>Озаричского</a:t>
            </a:r>
            <a:r>
              <a:rPr dirty="0" lang="ru-RU"/>
              <a:t> лагеря смерти.</a:t>
            </a:r>
            <a:endParaRPr dirty="0" lang="be-BY"/>
          </a:p>
        </p:txBody>
      </p:sp>
    </p:spTree>
    <p:extLst>
      <p:ext uri="{BB962C8B-B14F-4D97-AF65-F5344CB8AC3E}">
        <p14:creationId xmlns:p14="http://schemas.microsoft.com/office/powerpoint/2010/main" val="1137433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1DAAE271-B40D-4164-8B16-C955089FFC51}"/>
              </a:ext>
            </a:extLst>
          </p:cNvPr>
          <p:cNvSpPr txBox="1">
            <a:spLocks noChangeArrowheads="1"/>
          </p:cNvSpPr>
          <p:nvPr/>
        </p:nvSpPr>
        <p:spPr>
          <a:xfrm>
            <a:off x="152400" y="256784"/>
            <a:ext cx="11887200" cy="1182687"/>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r>
              <a:rPr lang="ru-RU" altLang="ru-RU" sz="3200" b="1" kern="0" dirty="0">
                <a:solidFill>
                  <a:srgbClr val="C00000"/>
                </a:solidFill>
              </a:rPr>
              <a:t>Мемориальный комплекс «Детям – жертвам </a:t>
            </a:r>
            <a:r>
              <a:rPr lang="ru-RU" altLang="ru-RU" sz="3200" b="1" kern="0">
                <a:solidFill>
                  <a:srgbClr val="C00000"/>
                </a:solidFill>
              </a:rPr>
              <a:t>войны»</a:t>
            </a:r>
            <a:br>
              <a:rPr lang="be-BY" sz="2000" b="1" strike="sngStrike" dirty="0"/>
            </a:br>
            <a:br>
              <a:rPr lang="ru-RU" altLang="ru-RU" sz="2000" strike="sngStrike" kern="0" dirty="0">
                <a:solidFill>
                  <a:schemeClr val="tx1"/>
                </a:solidFill>
              </a:rPr>
            </a:br>
            <a:endParaRPr lang="ru-RU" sz="2000" strike="sngStrike" kern="0" dirty="0">
              <a:solidFill>
                <a:schemeClr val="tx1"/>
              </a:solidFill>
            </a:endParaRPr>
          </a:p>
        </p:txBody>
      </p:sp>
      <p:pic>
        <p:nvPicPr>
          <p:cNvPr id="8" name="Рисунок 7" descr="ÐÐ°ÑÑÐ¸Ð½ÐºÐ¸ Ð¿Ð¾ Ð·Ð°Ð¿ÑÐ¾ÑÑ ÐºÑÐ°ÑÐ½ÑÐ¹ Ð±ÐµÑÐµÐ³">
            <a:extLst>
              <a:ext uri="{FF2B5EF4-FFF2-40B4-BE49-F238E27FC236}">
                <a16:creationId xmlns:a16="http://schemas.microsoft.com/office/drawing/2014/main" id="{50A1AD71-D380-4B2F-95C8-FFAC7A1EB4A0}"/>
              </a:ext>
            </a:extLst>
          </p:cNvPr>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a:stretch>
            <a:fillRect/>
          </a:stretch>
        </p:blipFill>
        <p:spPr bwMode="auto">
          <a:xfrm>
            <a:off x="850706" y="1814270"/>
            <a:ext cx="5638800" cy="3305260"/>
          </a:xfrm>
          <a:prstGeom prst="rect">
            <a:avLst/>
          </a:prstGeom>
          <a:noFill/>
          <a:ln w="9525">
            <a:noFill/>
            <a:miter lim="800000"/>
            <a:headEnd/>
            <a:tailEnd/>
          </a:ln>
        </p:spPr>
      </p:pic>
      <p:sp>
        <p:nvSpPr>
          <p:cNvPr id="9" name="Прямоугольник 8">
            <a:extLst>
              <a:ext uri="{FF2B5EF4-FFF2-40B4-BE49-F238E27FC236}">
                <a16:creationId xmlns:a16="http://schemas.microsoft.com/office/drawing/2014/main" id="{9798E6FD-6938-41CD-9B41-BBFE7D8FFECD}"/>
              </a:ext>
            </a:extLst>
          </p:cNvPr>
          <p:cNvSpPr/>
          <p:nvPr/>
        </p:nvSpPr>
        <p:spPr>
          <a:xfrm>
            <a:off x="708529" y="5308965"/>
            <a:ext cx="5780978" cy="584775"/>
          </a:xfrm>
          <a:prstGeom prst="rect">
            <a:avLst/>
          </a:prstGeom>
        </p:spPr>
        <p:txBody>
          <a:bodyPr wrap="square">
            <a:spAutoFit/>
          </a:bodyPr>
          <a:lstStyle/>
          <a:p>
            <a:pPr algn="just"/>
            <a:r>
              <a:rPr lang="ru-RU" sz="1600" i="1" dirty="0"/>
              <a:t>Первый на Европейском континенте мемориальный комплекс, посвященный детям - жертвам войны.</a:t>
            </a:r>
            <a:endParaRPr lang="x-none" sz="1600" i="1" dirty="0"/>
          </a:p>
        </p:txBody>
      </p:sp>
      <p:sp>
        <p:nvSpPr>
          <p:cNvPr id="12" name="Номер слайда 5">
            <a:extLst>
              <a:ext uri="{FF2B5EF4-FFF2-40B4-BE49-F238E27FC236}">
                <a16:creationId xmlns:a16="http://schemas.microsoft.com/office/drawing/2014/main" id="{29C06DDD-620C-444F-8D11-F14560C99BC8}"/>
              </a:ext>
            </a:extLst>
          </p:cNvPr>
          <p:cNvSpPr txBox="1">
            <a:spLocks noGrp="1"/>
          </p:cNvSpPr>
          <p:nvPr/>
        </p:nvSpPr>
        <p:spPr bwMode="auto">
          <a:xfrm>
            <a:off x="9982200" y="6356737"/>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6F91F1DD-E4BD-4D51-ADD4-5F13B196F93B}" type="slidenum">
              <a:rPr lang="ru-RU" altLang="ru-RU" sz="1200"/>
              <a:pPr algn="r" eaLnBrk="1" hangingPunct="1"/>
              <a:t>8</a:t>
            </a:fld>
            <a:endParaRPr lang="ru-RU" altLang="ru-RU" sz="1200"/>
          </a:p>
        </p:txBody>
      </p:sp>
      <p:sp>
        <p:nvSpPr>
          <p:cNvPr id="13" name="TextBox 12">
            <a:extLst>
              <a:ext uri="{FF2B5EF4-FFF2-40B4-BE49-F238E27FC236}">
                <a16:creationId xmlns:a16="http://schemas.microsoft.com/office/drawing/2014/main" id="{CF1856E9-49E8-48D9-9441-3A8CC6C82994}"/>
              </a:ext>
            </a:extLst>
          </p:cNvPr>
          <p:cNvSpPr txBox="1"/>
          <p:nvPr/>
        </p:nvSpPr>
        <p:spPr>
          <a:xfrm>
            <a:off x="6781800" y="1927668"/>
            <a:ext cx="4800600" cy="1169551"/>
          </a:xfrm>
          <a:prstGeom prst="rect">
            <a:avLst/>
          </a:prstGeom>
          <a:noFill/>
        </p:spPr>
        <p:txBody>
          <a:bodyPr wrap="square">
            <a:spAutoFit/>
          </a:bodyPr>
          <a:lstStyle/>
          <a:p>
            <a:pPr marL="0" indent="457200" algn="just">
              <a:spcBef>
                <a:spcPts val="0"/>
              </a:spcBef>
              <a:buNone/>
            </a:pPr>
            <a:r>
              <a:rPr lang="ru-RU" sz="1800" dirty="0"/>
              <a:t>Сегодня установлены имена и фамилии только </a:t>
            </a:r>
            <a:r>
              <a:rPr lang="ru-RU" sz="1800" b="1" dirty="0">
                <a:solidFill>
                  <a:srgbClr val="C00000"/>
                </a:solidFill>
              </a:rPr>
              <a:t>15</a:t>
            </a:r>
            <a:r>
              <a:rPr lang="ru-RU" sz="1800" dirty="0"/>
              <a:t> из </a:t>
            </a:r>
            <a:r>
              <a:rPr lang="ru-RU" sz="1800" b="1" dirty="0"/>
              <a:t>1990</a:t>
            </a:r>
            <a:r>
              <a:rPr lang="ru-RU" sz="1800" dirty="0"/>
              <a:t> вывезенных детей</a:t>
            </a:r>
          </a:p>
          <a:p>
            <a:pPr marL="0" indent="0" algn="just">
              <a:spcBef>
                <a:spcPts val="0"/>
              </a:spcBef>
              <a:buNone/>
            </a:pPr>
            <a:r>
              <a:rPr lang="ru-RU" sz="1600" dirty="0"/>
              <a:t>		</a:t>
            </a:r>
          </a:p>
        </p:txBody>
      </p:sp>
      <p:pic>
        <p:nvPicPr>
          <p:cNvPr id="14" name="Рисунок 13">
            <a:extLst>
              <a:ext uri="{FF2B5EF4-FFF2-40B4-BE49-F238E27FC236}">
                <a16:creationId xmlns:a16="http://schemas.microsoft.com/office/drawing/2014/main" id="{2B7048F8-FF2E-4F64-9D41-83EE255F482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6674655" y="3436620"/>
            <a:ext cx="5364945" cy="287146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1DAAE271-B40D-4164-8B16-C955089FFC51}"/>
              </a:ext>
            </a:extLst>
          </p:cNvPr>
          <p:cNvSpPr txBox="1">
            <a:spLocks noChangeArrowheads="1"/>
          </p:cNvSpPr>
          <p:nvPr/>
        </p:nvSpPr>
        <p:spPr>
          <a:xfrm>
            <a:off x="-76200" y="256784"/>
            <a:ext cx="12115800" cy="1182687"/>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br>
              <a:rPr lang="ru-RU" altLang="ru-RU" sz="2000" strike="sngStrike" kern="0" dirty="0">
                <a:solidFill>
                  <a:schemeClr val="tx1"/>
                </a:solidFill>
              </a:rPr>
            </a:br>
            <a:endParaRPr lang="ru-RU" sz="2000" strike="sngStrike" kern="0" dirty="0">
              <a:solidFill>
                <a:schemeClr val="tx1"/>
              </a:solidFill>
            </a:endParaRPr>
          </a:p>
        </p:txBody>
      </p:sp>
      <p:sp>
        <p:nvSpPr>
          <p:cNvPr id="12" name="Номер слайда 5">
            <a:extLst>
              <a:ext uri="{FF2B5EF4-FFF2-40B4-BE49-F238E27FC236}">
                <a16:creationId xmlns:a16="http://schemas.microsoft.com/office/drawing/2014/main" id="{29C06DDD-620C-444F-8D11-F14560C99BC8}"/>
              </a:ext>
            </a:extLst>
          </p:cNvPr>
          <p:cNvSpPr txBox="1">
            <a:spLocks noGrp="1"/>
          </p:cNvSpPr>
          <p:nvPr/>
        </p:nvSpPr>
        <p:spPr bwMode="auto">
          <a:xfrm>
            <a:off x="9982200" y="6356737"/>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6F91F1DD-E4BD-4D51-ADD4-5F13B196F93B}" type="slidenum">
              <a:rPr lang="ru-RU" altLang="ru-RU" sz="1200"/>
              <a:pPr algn="r" eaLnBrk="1" hangingPunct="1"/>
              <a:t>9</a:t>
            </a:fld>
            <a:endParaRPr lang="ru-RU" altLang="ru-RU" sz="1200"/>
          </a:p>
        </p:txBody>
      </p:sp>
      <p:sp>
        <p:nvSpPr>
          <p:cNvPr id="4" name="Прямоугольник 3">
            <a:extLst>
              <a:ext uri="{FF2B5EF4-FFF2-40B4-BE49-F238E27FC236}">
                <a16:creationId xmlns:a16="http://schemas.microsoft.com/office/drawing/2014/main" id="{7C2D449A-F960-44CA-A5C0-AD211EFB29E3}"/>
              </a:ext>
            </a:extLst>
          </p:cNvPr>
          <p:cNvSpPr/>
          <p:nvPr/>
        </p:nvSpPr>
        <p:spPr>
          <a:xfrm>
            <a:off x="5726876" y="6096000"/>
            <a:ext cx="6248400" cy="2607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id="{CF1856E9-49E8-48D9-9441-3A8CC6C82994}"/>
              </a:ext>
            </a:extLst>
          </p:cNvPr>
          <p:cNvSpPr txBox="1"/>
          <p:nvPr/>
        </p:nvSpPr>
        <p:spPr>
          <a:xfrm>
            <a:off x="5696197" y="1625699"/>
            <a:ext cx="6248400" cy="4770537"/>
          </a:xfrm>
          <a:prstGeom prst="rect">
            <a:avLst/>
          </a:prstGeom>
          <a:solidFill>
            <a:srgbClr val="FFFFFF">
              <a:alpha val="58824"/>
            </a:srgbClr>
          </a:solidFill>
        </p:spPr>
        <p:txBody>
          <a:bodyPr wrap="square">
            <a:spAutoFit/>
          </a:bodyPr>
          <a:lstStyle/>
          <a:p>
            <a:pPr indent="457200"/>
            <a:r>
              <a:rPr lang="ru-RU" sz="1600" dirty="0">
                <a:latin typeface="+mj-lt"/>
                <a:cs typeface="Times New Roman" panose="02020603050405020304" pitchFamily="18" charset="0"/>
              </a:rPr>
              <a:t>В </a:t>
            </a:r>
            <a:r>
              <a:rPr lang="ru-RU" sz="1600" b="1" dirty="0">
                <a:latin typeface="+mj-lt"/>
                <a:cs typeface="Times New Roman" panose="02020603050405020304" pitchFamily="18" charset="0"/>
              </a:rPr>
              <a:t>марте 1942 года</a:t>
            </a:r>
            <a:r>
              <a:rPr lang="ru-RU" sz="1600" dirty="0">
                <a:latin typeface="+mj-lt"/>
                <a:cs typeface="Times New Roman" panose="02020603050405020304" pitchFamily="18" charset="0"/>
              </a:rPr>
              <a:t> нацисты создали </a:t>
            </a:r>
            <a:r>
              <a:rPr lang="ru-RU" sz="1600" b="1" dirty="0">
                <a:solidFill>
                  <a:schemeClr val="accent2"/>
                </a:solidFill>
                <a:latin typeface="+mj-lt"/>
                <a:cs typeface="Times New Roman" panose="02020603050405020304" pitchFamily="18" charset="0"/>
              </a:rPr>
              <a:t>концлагерь «</a:t>
            </a:r>
            <a:r>
              <a:rPr lang="ru-RU" sz="1600" b="1" dirty="0" err="1">
                <a:solidFill>
                  <a:schemeClr val="accent2"/>
                </a:solidFill>
                <a:latin typeface="+mj-lt"/>
                <a:cs typeface="Times New Roman" panose="02020603050405020304" pitchFamily="18" charset="0"/>
              </a:rPr>
              <a:t>Колдычево</a:t>
            </a:r>
            <a:r>
              <a:rPr lang="ru-RU" sz="1600" b="1" dirty="0">
                <a:solidFill>
                  <a:schemeClr val="accent2"/>
                </a:solidFill>
                <a:latin typeface="+mj-lt"/>
                <a:cs typeface="Times New Roman" panose="02020603050405020304" pitchFamily="18" charset="0"/>
              </a:rPr>
              <a:t>»</a:t>
            </a:r>
            <a:r>
              <a:rPr lang="ru-RU" sz="1600" dirty="0">
                <a:solidFill>
                  <a:schemeClr val="accent2"/>
                </a:solidFill>
                <a:latin typeface="+mj-lt"/>
                <a:cs typeface="Times New Roman" panose="02020603050405020304" pitchFamily="18" charset="0"/>
              </a:rPr>
              <a:t>.</a:t>
            </a:r>
            <a:r>
              <a:rPr lang="ru-RU" sz="1600" b="1" dirty="0">
                <a:solidFill>
                  <a:srgbClr val="C00000"/>
                </a:solidFill>
                <a:latin typeface="+mj-lt"/>
                <a:cs typeface="Times New Roman" panose="02020603050405020304" pitchFamily="18" charset="0"/>
              </a:rPr>
              <a:t> </a:t>
            </a:r>
            <a:r>
              <a:rPr lang="ru-RU" sz="1600" dirty="0">
                <a:latin typeface="+mj-lt"/>
                <a:cs typeface="Times New Roman" panose="02020603050405020304" pitchFamily="18" charset="0"/>
              </a:rPr>
              <a:t>Он располагался на территории одноименной деревни в </a:t>
            </a:r>
            <a:r>
              <a:rPr lang="ru-RU" sz="1600" dirty="0" err="1">
                <a:latin typeface="+mj-lt"/>
                <a:cs typeface="Times New Roman" panose="02020603050405020304" pitchFamily="18" charset="0"/>
              </a:rPr>
              <a:t>Городищенском</a:t>
            </a:r>
            <a:r>
              <a:rPr lang="ru-RU" sz="1600" dirty="0">
                <a:latin typeface="+mj-lt"/>
                <a:cs typeface="Times New Roman" panose="02020603050405020304" pitchFamily="18" charset="0"/>
              </a:rPr>
              <a:t> районе </a:t>
            </a:r>
            <a:r>
              <a:rPr lang="ru-RU" sz="1600" dirty="0" err="1">
                <a:latin typeface="+mj-lt"/>
                <a:cs typeface="Times New Roman" panose="02020603050405020304" pitchFamily="18" charset="0"/>
              </a:rPr>
              <a:t>Барановичской</a:t>
            </a:r>
            <a:r>
              <a:rPr lang="ru-RU" sz="1600" dirty="0">
                <a:latin typeface="+mj-lt"/>
                <a:cs typeface="Times New Roman" panose="02020603050405020304" pitchFamily="18" charset="0"/>
              </a:rPr>
              <a:t> области (в настоящее время – д. </a:t>
            </a:r>
            <a:r>
              <a:rPr lang="ru-RU" sz="1600" dirty="0" err="1">
                <a:latin typeface="+mj-lt"/>
                <a:cs typeface="Times New Roman" panose="02020603050405020304" pitchFamily="18" charset="0"/>
              </a:rPr>
              <a:t>Колдычево</a:t>
            </a:r>
            <a:r>
              <a:rPr lang="ru-RU" sz="1600" dirty="0">
                <a:latin typeface="+mj-lt"/>
                <a:cs typeface="Times New Roman" panose="02020603050405020304" pitchFamily="18" charset="0"/>
              </a:rPr>
              <a:t> </a:t>
            </a:r>
            <a:r>
              <a:rPr lang="ru-RU" sz="1600" dirty="0" err="1">
                <a:latin typeface="+mj-lt"/>
                <a:cs typeface="Times New Roman" panose="02020603050405020304" pitchFamily="18" charset="0"/>
              </a:rPr>
              <a:t>Барановичского</a:t>
            </a:r>
            <a:r>
              <a:rPr lang="ru-RU" sz="1600" dirty="0">
                <a:latin typeface="+mj-lt"/>
                <a:cs typeface="Times New Roman" panose="02020603050405020304" pitchFamily="18" charset="0"/>
              </a:rPr>
              <a:t> района Брестской области) и просуществовал до </a:t>
            </a:r>
            <a:r>
              <a:rPr lang="ru-RU" sz="1600" b="1" dirty="0">
                <a:latin typeface="+mj-lt"/>
                <a:cs typeface="Times New Roman" panose="02020603050405020304" pitchFamily="18" charset="0"/>
              </a:rPr>
              <a:t>лета 1944 года</a:t>
            </a:r>
            <a:r>
              <a:rPr lang="ru-RU" sz="1600" dirty="0">
                <a:latin typeface="+mj-lt"/>
                <a:cs typeface="Times New Roman" panose="02020603050405020304" pitchFamily="18" charset="0"/>
              </a:rPr>
              <a:t>.</a:t>
            </a:r>
          </a:p>
          <a:p>
            <a:pPr indent="457200"/>
            <a:r>
              <a:rPr lang="ru-RU" sz="1600" dirty="0">
                <a:solidFill>
                  <a:srgbClr val="000000"/>
                </a:solidFill>
                <a:latin typeface="+mj-lt"/>
                <a:cs typeface="Times New Roman" panose="02020603050405020304" pitchFamily="18" charset="0"/>
              </a:rPr>
              <a:t>Содержавшихся в лагере людей практически не кормили</a:t>
            </a:r>
            <a:r>
              <a:rPr lang="ru-RU" sz="1600" dirty="0">
                <a:latin typeface="+mj-lt"/>
                <a:cs typeface="Times New Roman" panose="02020603050405020304" pitchFamily="18" charset="0"/>
              </a:rPr>
              <a:t>, но </a:t>
            </a:r>
            <a:r>
              <a:rPr lang="ru-RU" sz="1600" dirty="0">
                <a:solidFill>
                  <a:srgbClr val="000000"/>
                </a:solidFill>
                <a:latin typeface="+mj-lt"/>
                <a:cs typeface="Times New Roman" panose="02020603050405020304" pitchFamily="18" charset="0"/>
              </a:rPr>
              <a:t>при этом они были заняты непосильным, изнуряющим трудом. Многие </a:t>
            </a:r>
            <a:r>
              <a:rPr lang="ru-RU" sz="1600" dirty="0">
                <a:latin typeface="+mj-lt"/>
                <a:cs typeface="Times New Roman" panose="02020603050405020304" pitchFamily="18" charset="0"/>
              </a:rPr>
              <a:t>узники</a:t>
            </a:r>
            <a:r>
              <a:rPr lang="ru-RU" sz="1600" dirty="0">
                <a:solidFill>
                  <a:srgbClr val="C00000"/>
                </a:solidFill>
                <a:latin typeface="+mj-lt"/>
                <a:cs typeface="Times New Roman" panose="02020603050405020304" pitchFamily="18" charset="0"/>
              </a:rPr>
              <a:t> </a:t>
            </a:r>
            <a:r>
              <a:rPr lang="ru-RU" sz="1600" dirty="0">
                <a:solidFill>
                  <a:srgbClr val="000000"/>
                </a:solidFill>
                <a:latin typeface="+mj-lt"/>
                <a:cs typeface="Times New Roman" panose="02020603050405020304" pitchFamily="18" charset="0"/>
              </a:rPr>
              <a:t>болели тифом, дизентерией</a:t>
            </a:r>
            <a:r>
              <a:rPr lang="ru-RU" sz="1600" dirty="0">
                <a:latin typeface="+mj-lt"/>
                <a:cs typeface="Times New Roman" panose="02020603050405020304" pitchFamily="18" charset="0"/>
              </a:rPr>
              <a:t>, однако </a:t>
            </a:r>
            <a:r>
              <a:rPr lang="ru-RU" sz="1600" dirty="0">
                <a:solidFill>
                  <a:srgbClr val="000000"/>
                </a:solidFill>
                <a:latin typeface="+mj-lt"/>
                <a:cs typeface="Times New Roman" panose="02020603050405020304" pitchFamily="18" charset="0"/>
              </a:rPr>
              <a:t>медицинская помощь им не оказывалась. За годы существования лагеря было уничтожено около </a:t>
            </a:r>
            <a:r>
              <a:rPr lang="ru-RU" sz="1600" b="1" dirty="0">
                <a:solidFill>
                  <a:srgbClr val="C00000"/>
                </a:solidFill>
                <a:latin typeface="+mj-lt"/>
                <a:cs typeface="Times New Roman" panose="02020603050405020304" pitchFamily="18" charset="0"/>
              </a:rPr>
              <a:t>22 000 человек</a:t>
            </a:r>
            <a:r>
              <a:rPr lang="ru-RU" sz="1600" dirty="0">
                <a:solidFill>
                  <a:srgbClr val="000000"/>
                </a:solidFill>
                <a:latin typeface="+mj-lt"/>
                <a:cs typeface="Times New Roman" panose="02020603050405020304" pitchFamily="18" charset="0"/>
              </a:rPr>
              <a:t>.</a:t>
            </a:r>
            <a:r>
              <a:rPr lang="ru-RU" sz="1600" dirty="0">
                <a:latin typeface="+mj-lt"/>
                <a:cs typeface="Times New Roman" panose="02020603050405020304" pitchFamily="18" charset="0"/>
              </a:rPr>
              <a:t> </a:t>
            </a:r>
            <a:r>
              <a:rPr lang="ru-RU" sz="1600" dirty="0">
                <a:solidFill>
                  <a:srgbClr val="000000"/>
                </a:solidFill>
                <a:latin typeface="+mj-lt"/>
                <a:cs typeface="Times New Roman" panose="02020603050405020304" pitchFamily="18" charset="0"/>
              </a:rPr>
              <a:t>Часть заключенных </a:t>
            </a:r>
            <a:r>
              <a:rPr lang="ru-RU" sz="1600" dirty="0">
                <a:latin typeface="+mj-lt"/>
                <a:cs typeface="Times New Roman" panose="02020603050405020304" pitchFamily="18" charset="0"/>
              </a:rPr>
              <a:t>расстреляли и захоронили непосредственно на его территории.</a:t>
            </a:r>
            <a:r>
              <a:rPr lang="ru-RU" sz="1600" dirty="0">
                <a:solidFill>
                  <a:srgbClr val="C00000"/>
                </a:solidFill>
                <a:latin typeface="+mj-lt"/>
                <a:cs typeface="Times New Roman" panose="02020603050405020304" pitchFamily="18" charset="0"/>
              </a:rPr>
              <a:t> </a:t>
            </a:r>
            <a:r>
              <a:rPr lang="ru-RU" sz="1600" dirty="0">
                <a:solidFill>
                  <a:srgbClr val="000000"/>
                </a:solidFill>
                <a:latin typeface="+mj-lt"/>
                <a:cs typeface="Times New Roman" panose="02020603050405020304" pitchFamily="18" charset="0"/>
              </a:rPr>
              <a:t>При этом руки жертв </a:t>
            </a:r>
            <a:r>
              <a:rPr lang="ru-RU" sz="1600" dirty="0">
                <a:latin typeface="+mj-lt"/>
                <a:cs typeface="Times New Roman" panose="02020603050405020304" pitchFamily="18" charset="0"/>
              </a:rPr>
              <a:t>связывали</a:t>
            </a:r>
            <a:r>
              <a:rPr lang="ru-RU" sz="1600" dirty="0">
                <a:solidFill>
                  <a:srgbClr val="000000"/>
                </a:solidFill>
                <a:latin typeface="+mj-lt"/>
                <a:cs typeface="Times New Roman" panose="02020603050405020304" pitchFamily="18" charset="0"/>
              </a:rPr>
              <a:t> за спиной колючей проволокой.</a:t>
            </a:r>
            <a:br>
              <a:rPr lang="ru-RU" sz="1600" dirty="0">
                <a:solidFill>
                  <a:srgbClr val="000000"/>
                </a:solidFill>
                <a:latin typeface="+mj-lt"/>
                <a:cs typeface="Times New Roman" panose="02020603050405020304" pitchFamily="18" charset="0"/>
              </a:rPr>
            </a:br>
            <a:r>
              <a:rPr lang="ru-RU" sz="1600" dirty="0">
                <a:latin typeface="+mj-lt"/>
                <a:cs typeface="Times New Roman" panose="02020603050405020304" pitchFamily="18" charset="0"/>
              </a:rPr>
              <a:t>Чтобы </a:t>
            </a:r>
            <a:r>
              <a:rPr lang="ru-RU" sz="1600" dirty="0">
                <a:solidFill>
                  <a:srgbClr val="000000"/>
                </a:solidFill>
                <a:latin typeface="+mj-lt"/>
                <a:cs typeface="Times New Roman" panose="02020603050405020304" pitchFamily="18" charset="0"/>
              </a:rPr>
              <a:t>скрыть свои злодеяния, </a:t>
            </a:r>
            <a:r>
              <a:rPr lang="ru-RU" sz="1600" dirty="0">
                <a:latin typeface="+mj-lt"/>
                <a:cs typeface="Times New Roman" panose="02020603050405020304" pitchFamily="18" charset="0"/>
              </a:rPr>
              <a:t>немцы высаживали на месте захоронений деревья. Так, например, возникла </a:t>
            </a:r>
            <a:r>
              <a:rPr lang="ru-RU" sz="1600" b="1" dirty="0">
                <a:latin typeface="+mj-lt"/>
                <a:cs typeface="Times New Roman" panose="02020603050405020304" pitchFamily="18" charset="0"/>
              </a:rPr>
              <a:t>березовая роща </a:t>
            </a:r>
            <a:r>
              <a:rPr lang="ru-RU" sz="1600" b="1" dirty="0" err="1">
                <a:latin typeface="+mj-lt"/>
                <a:cs typeface="Times New Roman" panose="02020603050405020304" pitchFamily="18" charset="0"/>
              </a:rPr>
              <a:t>Арабовщина</a:t>
            </a:r>
            <a:r>
              <a:rPr lang="ru-RU" sz="1600" dirty="0">
                <a:latin typeface="+mj-lt"/>
                <a:cs typeface="Times New Roman" panose="02020603050405020304" pitchFamily="18" charset="0"/>
              </a:rPr>
              <a:t>. </a:t>
            </a:r>
          </a:p>
          <a:p>
            <a:pPr indent="457200" algn="just"/>
            <a:r>
              <a:rPr lang="ru-RU" sz="1600" dirty="0">
                <a:latin typeface="+mj-lt"/>
              </a:rPr>
              <a:t> </a:t>
            </a:r>
          </a:p>
        </p:txBody>
      </p:sp>
      <p:pic>
        <p:nvPicPr>
          <p:cNvPr id="2052" name="Picture 4" descr="Куфэрники&quot; и палачи: кто ответил за трагедию Колдычевского лагеря смерти -  02.05.2018, Sputnik Беларусь">
            <a:extLst>
              <a:ext uri="{FF2B5EF4-FFF2-40B4-BE49-F238E27FC236}">
                <a16:creationId xmlns:a16="http://schemas.microsoft.com/office/drawing/2014/main" id="{9F6D6654-37EA-4958-A002-7BC82705756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04800" y="1485941"/>
            <a:ext cx="4991100" cy="332302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BF268B7C-6129-4338-99E9-FF91975EB7B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p:blipFill>
        <p:spPr>
          <a:xfrm>
            <a:off x="2800350" y="3576893"/>
            <a:ext cx="2772428" cy="2943616"/>
          </a:xfrm>
          <a:prstGeom prst="rect">
            <a:avLst/>
          </a:prstGeom>
        </p:spPr>
      </p:pic>
      <p:sp>
        <p:nvSpPr>
          <p:cNvPr id="15" name="TextBox 14">
            <a:extLst>
              <a:ext uri="{FF2B5EF4-FFF2-40B4-BE49-F238E27FC236}">
                <a16:creationId xmlns:a16="http://schemas.microsoft.com/office/drawing/2014/main" id="{54FE09DC-6E1E-4183-A4E1-26ED033596C7}"/>
              </a:ext>
            </a:extLst>
          </p:cNvPr>
          <p:cNvSpPr txBox="1"/>
          <p:nvPr/>
        </p:nvSpPr>
        <p:spPr>
          <a:xfrm>
            <a:off x="559871" y="5638800"/>
            <a:ext cx="2209800" cy="830997"/>
          </a:xfrm>
          <a:prstGeom prst="rect">
            <a:avLst/>
          </a:prstGeom>
          <a:solidFill>
            <a:srgbClr val="FFFFFF">
              <a:alpha val="78824"/>
            </a:srgbClr>
          </a:solidFill>
        </p:spPr>
        <p:txBody>
          <a:bodyPr wrap="square">
            <a:spAutoFit/>
          </a:bodyPr>
          <a:lstStyle>
            <a:defPPr>
              <a:defRPr lang="ru-RU"/>
            </a:defPPr>
            <a:lvl1pPr algn="r">
              <a:defRPr sz="1600" i="1"/>
            </a:lvl1pPr>
          </a:lstStyle>
          <a:p>
            <a:r>
              <a:rPr lang="ru-RU" dirty="0"/>
              <a:t>Памятник узникам</a:t>
            </a:r>
          </a:p>
          <a:p>
            <a:r>
              <a:rPr lang="ru-RU" dirty="0" err="1"/>
              <a:t>Колдычевского</a:t>
            </a:r>
            <a:endParaRPr lang="ru-RU" dirty="0"/>
          </a:p>
          <a:p>
            <a:r>
              <a:rPr lang="ru-RU" dirty="0"/>
              <a:t>лагеря смерти.</a:t>
            </a:r>
            <a:endParaRPr lang="be-BY" dirty="0"/>
          </a:p>
        </p:txBody>
      </p:sp>
      <p:sp>
        <p:nvSpPr>
          <p:cNvPr id="16" name="TextBox 15">
            <a:extLst>
              <a:ext uri="{FF2B5EF4-FFF2-40B4-BE49-F238E27FC236}">
                <a16:creationId xmlns:a16="http://schemas.microsoft.com/office/drawing/2014/main" id="{74E7A007-6A4A-418C-9770-20933A735EE8}"/>
              </a:ext>
            </a:extLst>
          </p:cNvPr>
          <p:cNvSpPr txBox="1"/>
          <p:nvPr/>
        </p:nvSpPr>
        <p:spPr>
          <a:xfrm>
            <a:off x="870361" y="4855433"/>
            <a:ext cx="1899310" cy="338554"/>
          </a:xfrm>
          <a:prstGeom prst="rect">
            <a:avLst/>
          </a:prstGeom>
          <a:solidFill>
            <a:srgbClr val="FFFFFF">
              <a:alpha val="78824"/>
            </a:srgbClr>
          </a:solidFill>
        </p:spPr>
        <p:txBody>
          <a:bodyPr wrap="square">
            <a:spAutoFit/>
          </a:bodyPr>
          <a:lstStyle>
            <a:defPPr>
              <a:defRPr lang="ru-RU"/>
            </a:defPPr>
            <a:lvl1pPr algn="r">
              <a:defRPr sz="1600" i="1"/>
            </a:lvl1pPr>
          </a:lstStyle>
          <a:p>
            <a:r>
              <a:rPr lang="ru-RU" dirty="0"/>
              <a:t>Руины тюрьмы.</a:t>
            </a:r>
            <a:endParaRPr lang="be-BY" dirty="0"/>
          </a:p>
        </p:txBody>
      </p:sp>
      <p:sp>
        <p:nvSpPr>
          <p:cNvPr id="11" name="TextBox 10">
            <a:extLst>
              <a:ext uri="{FF2B5EF4-FFF2-40B4-BE49-F238E27FC236}">
                <a16:creationId xmlns:a16="http://schemas.microsoft.com/office/drawing/2014/main" id="{177090BA-86DD-45EC-9D93-199D07F7E68B}"/>
              </a:ext>
            </a:extLst>
          </p:cNvPr>
          <p:cNvSpPr txBox="1"/>
          <p:nvPr/>
        </p:nvSpPr>
        <p:spPr>
          <a:xfrm>
            <a:off x="741218" y="78550"/>
            <a:ext cx="11125200" cy="1434624"/>
          </a:xfrm>
          <a:prstGeom prst="rect">
            <a:avLst/>
          </a:prstGeom>
          <a:noFill/>
        </p:spPr>
        <p:txBody>
          <a:bodyPr wrap="square">
            <a:spAutoFit/>
          </a:bodyPr>
          <a:lstStyle/>
          <a:p>
            <a:pPr algn="ctr">
              <a:lnSpc>
                <a:spcPct val="107000"/>
              </a:lnSpc>
              <a:spcAft>
                <a:spcPts val="800"/>
              </a:spcAft>
            </a:pPr>
            <a:r>
              <a:rPr lang="ru-RU" sz="2800" b="1" dirty="0">
                <a:solidFill>
                  <a:schemeClr val="accent2"/>
                </a:solidFill>
                <a:effectLst/>
                <a:ea typeface="Verdana" panose="020B0604030504040204" pitchFamily="34" charset="0"/>
                <a:cs typeface="Times New Roman" panose="02020603050405020304" pitchFamily="18" charset="0"/>
              </a:rPr>
              <a:t>Нацистский концентрационный лагерь </a:t>
            </a:r>
            <a:r>
              <a:rPr lang="ru-RU" sz="2800" b="1" dirty="0" err="1">
                <a:solidFill>
                  <a:schemeClr val="accent2"/>
                </a:solidFill>
                <a:effectLst/>
                <a:ea typeface="Verdana" panose="020B0604030504040204" pitchFamily="34" charset="0"/>
                <a:cs typeface="Times New Roman" panose="02020603050405020304" pitchFamily="18" charset="0"/>
              </a:rPr>
              <a:t>Колдычево</a:t>
            </a:r>
            <a:r>
              <a:rPr lang="ru-RU" sz="2800" b="1" dirty="0">
                <a:solidFill>
                  <a:schemeClr val="accent2"/>
                </a:solidFill>
                <a:effectLst/>
                <a:ea typeface="Verdana" panose="020B0604030504040204" pitchFamily="34" charset="0"/>
                <a:cs typeface="Times New Roman" panose="02020603050405020304" pitchFamily="18" charset="0"/>
              </a:rPr>
              <a:t> – </a:t>
            </a:r>
            <a:r>
              <a:rPr lang="ru-RU" sz="2800" b="1" dirty="0">
                <a:effectLst/>
                <a:ea typeface="Verdana" panose="020B0604030504040204" pitchFamily="34" charset="0"/>
                <a:cs typeface="Times New Roman" panose="02020603050405020304" pitchFamily="18" charset="0"/>
              </a:rPr>
              <a:t>напоминание о трагедии белорусского народа в годы Великой Отечественной войны</a:t>
            </a:r>
          </a:p>
        </p:txBody>
      </p:sp>
    </p:spTree>
    <p:extLst>
      <p:ext uri="{BB962C8B-B14F-4D97-AF65-F5344CB8AC3E}">
        <p14:creationId xmlns:p14="http://schemas.microsoft.com/office/powerpoint/2010/main" val="1124066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Профиль">
  <a:themeElements>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Профиль">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офиль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Профиль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Профиль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Профиль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Профиль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Профиль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Профиль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Профиль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4119</TotalTime>
  <Words>1499</Words>
  <Application>Microsoft Office PowerPoint</Application>
  <PresentationFormat>Широкоэкранный</PresentationFormat>
  <Paragraphs>125</Paragraphs>
  <Slides>15</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Arial Narrow</vt:lpstr>
      <vt:lpstr>Times New Roman</vt:lpstr>
      <vt:lpstr>Verdana</vt:lpstr>
      <vt:lpstr>Wingdings</vt:lpstr>
      <vt:lpstr>Профиль</vt:lpstr>
      <vt:lpstr>Презентация PowerPoint</vt:lpstr>
      <vt:lpstr>Презентация PowerPoint</vt:lpstr>
      <vt:lpstr>Презентация PowerPoint</vt:lpstr>
      <vt:lpstr>Презентация PowerPoint</vt:lpstr>
      <vt:lpstr>Презентация PowerPoint</vt:lpstr>
      <vt:lpstr>Концентрационные лагеря</vt:lpstr>
      <vt:lpstr>Крупнейшие концентрационные лагеря  в Европе</vt:lpstr>
      <vt:lpstr>Презентация PowerPoint</vt:lpstr>
      <vt:lpstr>Презентация PowerPoint</vt:lpstr>
      <vt:lpstr>Презентация PowerPoint</vt:lpstr>
      <vt:lpstr>Презентация PowerPoint</vt:lpstr>
      <vt:lpstr>Карательные экспедиции</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M</dc:creator>
  <cp:lastModifiedBy>Мох Е.Н.</cp:lastModifiedBy>
  <cp:revision>401</cp:revision>
  <cp:lastPrinted>2022-08-11T08:59:24Z</cp:lastPrinted>
  <dcterms:created xsi:type="dcterms:W3CDTF">1601-01-01T00:00:00Z</dcterms:created>
  <dcterms:modified xsi:type="dcterms:W3CDTF">2022-08-16T11:08:22Z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3233342</vt:lpwstr>
  </property>
  <property fmtid="{D5CDD505-2E9C-101B-9397-08002B2CF9AE}" name="NXPowerLiteSettings" pid="3">
    <vt:lpwstr>F7000400038000</vt:lpwstr>
  </property>
  <property fmtid="{D5CDD505-2E9C-101B-9397-08002B2CF9AE}" name="NXPowerLiteVersion" pid="4">
    <vt:lpwstr>S9.2.0</vt:lpwstr>
  </property>
  <property fmtid="{D5CDD505-2E9C-101B-9397-08002B2CF9AE}" name="Version" pid="5">
    <vt:i4>1</vt:i4>
  </property>
</Properties>
</file>